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4" r:id="rId3"/>
    <p:sldId id="277" r:id="rId4"/>
    <p:sldId id="278" r:id="rId5"/>
    <p:sldId id="279" r:id="rId6"/>
    <p:sldId id="280" r:id="rId7"/>
    <p:sldId id="310" r:id="rId8"/>
    <p:sldId id="281" r:id="rId9"/>
    <p:sldId id="306" r:id="rId10"/>
    <p:sldId id="307" r:id="rId11"/>
    <p:sldId id="282" r:id="rId12"/>
    <p:sldId id="283" r:id="rId13"/>
    <p:sldId id="284" r:id="rId14"/>
    <p:sldId id="285" r:id="rId15"/>
    <p:sldId id="286" r:id="rId16"/>
    <p:sldId id="287" r:id="rId17"/>
    <p:sldId id="288" r:id="rId18"/>
    <p:sldId id="289" r:id="rId19"/>
    <p:sldId id="308" r:id="rId20"/>
    <p:sldId id="290" r:id="rId21"/>
    <p:sldId id="291" r:id="rId22"/>
    <p:sldId id="292" r:id="rId23"/>
    <p:sldId id="293" r:id="rId24"/>
    <p:sldId id="294" r:id="rId25"/>
    <p:sldId id="295" r:id="rId26"/>
    <p:sldId id="309" r:id="rId27"/>
    <p:sldId id="297" r:id="rId28"/>
    <p:sldId id="298" r:id="rId29"/>
    <p:sldId id="299" r:id="rId30"/>
    <p:sldId id="311" r:id="rId31"/>
    <p:sldId id="300" r:id="rId32"/>
    <p:sldId id="301" r:id="rId33"/>
    <p:sldId id="296" r:id="rId34"/>
    <p:sldId id="302" r:id="rId35"/>
    <p:sldId id="303" r:id="rId36"/>
    <p:sldId id="304"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75425-7B47-4AA6-BA71-33081A509E41}"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484C9-2465-4F58-BF49-981F10763060}" type="slidenum">
              <a:rPr lang="en-US" smtClean="0"/>
              <a:t>‹#›</a:t>
            </a:fld>
            <a:endParaRPr lang="en-US"/>
          </a:p>
        </p:txBody>
      </p:sp>
    </p:spTree>
    <p:extLst>
      <p:ext uri="{BB962C8B-B14F-4D97-AF65-F5344CB8AC3E}">
        <p14:creationId xmlns:p14="http://schemas.microsoft.com/office/powerpoint/2010/main" val="427469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type of software where having a defined output is no longer the case.  Actually, two types.  One is machine learning systems.  The second is predictive analytics, or adaptive systems.</a:t>
            </a:r>
          </a:p>
          <a:p>
            <a:endParaRPr lang="en-US" dirty="0"/>
          </a:p>
        </p:txBody>
      </p:sp>
      <p:sp>
        <p:nvSpPr>
          <p:cNvPr id="4" name="Slide Number Placeholder 3"/>
          <p:cNvSpPr>
            <a:spLocks noGrp="1"/>
          </p:cNvSpPr>
          <p:nvPr>
            <p:ph type="sldNum" sz="quarter" idx="5"/>
          </p:nvPr>
        </p:nvSpPr>
        <p:spPr/>
        <p:txBody>
          <a:bodyPr/>
          <a:lstStyle/>
          <a:p>
            <a:fld id="{20635830-50AF-4AE8-B360-AC0FA4804375}" type="slidenum">
              <a:rPr lang="en-US" smtClean="0"/>
              <a:t>4</a:t>
            </a:fld>
            <a:endParaRPr lang="en-US"/>
          </a:p>
        </p:txBody>
      </p:sp>
    </p:spTree>
    <p:extLst>
      <p:ext uri="{BB962C8B-B14F-4D97-AF65-F5344CB8AC3E}">
        <p14:creationId xmlns:p14="http://schemas.microsoft.com/office/powerpoint/2010/main" val="70006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types of software are becoming increasingly common, in areas such as ecommerce, public transportation, automotive, finance, and computer networks.  They have the potential to make decisions given sufficiently well-defined inputs and goals.  In some instances, they are characterized as artificial intelligence, in that they seemingly make decisions that were once the purview of a human user or operator.</a:t>
            </a:r>
          </a:p>
          <a:p>
            <a:endParaRPr lang="en-US" dirty="0"/>
          </a:p>
        </p:txBody>
      </p:sp>
      <p:sp>
        <p:nvSpPr>
          <p:cNvPr id="4" name="Slide Number Placeholder 3"/>
          <p:cNvSpPr>
            <a:spLocks noGrp="1"/>
          </p:cNvSpPr>
          <p:nvPr>
            <p:ph type="sldNum" sz="quarter" idx="5"/>
          </p:nvPr>
        </p:nvSpPr>
        <p:spPr/>
        <p:txBody>
          <a:bodyPr/>
          <a:lstStyle/>
          <a:p>
            <a:fld id="{20635830-50AF-4AE8-B360-AC0FA4804375}" type="slidenum">
              <a:rPr lang="en-US" smtClean="0"/>
              <a:t>17</a:t>
            </a:fld>
            <a:endParaRPr lang="en-US"/>
          </a:p>
        </p:txBody>
      </p:sp>
    </p:spTree>
    <p:extLst>
      <p:ext uri="{BB962C8B-B14F-4D97-AF65-F5344CB8AC3E}">
        <p14:creationId xmlns:p14="http://schemas.microsoft.com/office/powerpoint/2010/main" val="66330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you test this?  You do know what the answer is supposed to be, because you built the network using the test data, but it will be rare to get an exactly correct answer all of the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product is actually tested during the training process.  Training either brings convergence to accurate results, or it diverges.  The question is how you evaluate the quality of the network. </a:t>
            </a:r>
            <a:endParaRPr lang="en-US" dirty="0"/>
          </a:p>
          <a:p>
            <a:endParaRPr lang="en-US" dirty="0"/>
          </a:p>
        </p:txBody>
      </p:sp>
      <p:sp>
        <p:nvSpPr>
          <p:cNvPr id="4" name="Slide Number Placeholder 3"/>
          <p:cNvSpPr>
            <a:spLocks noGrp="1"/>
          </p:cNvSpPr>
          <p:nvPr>
            <p:ph type="sldNum" sz="quarter" idx="5"/>
          </p:nvPr>
        </p:nvSpPr>
        <p:spPr/>
        <p:txBody>
          <a:bodyPr/>
          <a:lstStyle/>
          <a:p>
            <a:fld id="{20635830-50AF-4AE8-B360-AC0FA4804375}" type="slidenum">
              <a:rPr lang="en-US" smtClean="0"/>
              <a:t>23</a:t>
            </a:fld>
            <a:endParaRPr lang="en-US"/>
          </a:p>
        </p:txBody>
      </p:sp>
    </p:spTree>
    <p:extLst>
      <p:ext uri="{BB962C8B-B14F-4D97-AF65-F5344CB8AC3E}">
        <p14:creationId xmlns:p14="http://schemas.microsoft.com/office/powerpoint/2010/main" val="2822963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Have objective acceptance criteria.  Know the amount of error you and your users are willing to accept.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Test with new data.  Once you’ve trained the network and frozen the architecture and coefficients, use fresh inputs and outputs to verify its accuracy.</a:t>
            </a:r>
          </a:p>
          <a:p>
            <a:pPr lvl="0"/>
            <a:r>
              <a:rPr lang="en-US" sz="1200" kern="1200" dirty="0">
                <a:solidFill>
                  <a:schemeClr val="tx1"/>
                </a:solidFill>
                <a:effectLst/>
                <a:latin typeface="+mn-lt"/>
                <a:ea typeface="+mn-ea"/>
                <a:cs typeface="+mn-cs"/>
              </a:rPr>
              <a:t>Don’t count on all results being accurate.  That’s just the nature of the beast.  And you may have to recommend throwing out the entire network architecture and starting over.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Understand the architecture of the network as a part of the testing process.  Few if any will be able to actually follow a set of inputs through the network of algorithms, but understanding how the network is constructed will help testers determine if another architecture might produce better results.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Communicate the level of confidence you have in the results to management and users.  Machine learning systems offer you the unique opportunity to describe confidence in statistical terms, so use them.</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important thing to note is that the training data itself could well contain inaccuracies.  In this case, because of measurement error, the recorded wind speed and direction could be off or ambiguous.  In other cases, the cooling of the filament likely has some error in its measurement.</a:t>
            </a:r>
            <a:endParaRPr lang="en-US" dirty="0"/>
          </a:p>
          <a:p>
            <a:endParaRPr lang="en-US" dirty="0"/>
          </a:p>
        </p:txBody>
      </p:sp>
      <p:sp>
        <p:nvSpPr>
          <p:cNvPr id="4" name="Slide Number Placeholder 3"/>
          <p:cNvSpPr>
            <a:spLocks noGrp="1"/>
          </p:cNvSpPr>
          <p:nvPr>
            <p:ph type="sldNum" sz="quarter" idx="5"/>
          </p:nvPr>
        </p:nvSpPr>
        <p:spPr/>
        <p:txBody>
          <a:bodyPr/>
          <a:lstStyle/>
          <a:p>
            <a:fld id="{20635830-50AF-4AE8-B360-AC0FA4804375}" type="slidenum">
              <a:rPr lang="en-US" smtClean="0"/>
              <a:t>25</a:t>
            </a:fld>
            <a:endParaRPr lang="en-US"/>
          </a:p>
        </p:txBody>
      </p:sp>
    </p:spTree>
    <p:extLst>
      <p:ext uri="{BB962C8B-B14F-4D97-AF65-F5344CB8AC3E}">
        <p14:creationId xmlns:p14="http://schemas.microsoft.com/office/powerpoint/2010/main" val="396206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can’t make gold from lead, and you can’t make intelligence from code.</a:t>
            </a:r>
          </a:p>
          <a:p>
            <a:endParaRPr lang="en-US" dirty="0"/>
          </a:p>
        </p:txBody>
      </p:sp>
      <p:sp>
        <p:nvSpPr>
          <p:cNvPr id="4" name="Slide Number Placeholder 3"/>
          <p:cNvSpPr>
            <a:spLocks noGrp="1"/>
          </p:cNvSpPr>
          <p:nvPr>
            <p:ph type="sldNum" sz="quarter" idx="5"/>
          </p:nvPr>
        </p:nvSpPr>
        <p:spPr/>
        <p:txBody>
          <a:bodyPr/>
          <a:lstStyle/>
          <a:p>
            <a:fld id="{20635830-50AF-4AE8-B360-AC0FA4804375}" type="slidenum">
              <a:rPr lang="en-US" smtClean="0"/>
              <a:t>34</a:t>
            </a:fld>
            <a:endParaRPr lang="en-US"/>
          </a:p>
        </p:txBody>
      </p:sp>
    </p:spTree>
    <p:extLst>
      <p:ext uri="{BB962C8B-B14F-4D97-AF65-F5344CB8AC3E}">
        <p14:creationId xmlns:p14="http://schemas.microsoft.com/office/powerpoint/2010/main" val="3088706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58EE-8812-4FEB-8F7B-872DB2657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18BFC-1735-4FB5-BA6C-7D1F241D0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D5118D-D5BA-4648-BBD1-A1E1A16C05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4AD2E4-E67D-4F98-BFB9-1B304B8A3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AC992-B50C-451A-9BB3-3DEBB79994DE}"/>
              </a:ext>
            </a:extLst>
          </p:cNvPr>
          <p:cNvSpPr>
            <a:spLocks noGrp="1"/>
          </p:cNvSpPr>
          <p:nvPr>
            <p:ph type="sldNum" sz="quarter" idx="12"/>
          </p:nvPr>
        </p:nvSpPr>
        <p:spPr/>
        <p:txBody>
          <a:bodyPr/>
          <a:lstStyle/>
          <a:p>
            <a:fld id="{5CE6BA94-FC3E-49DE-A116-C781676426F4}" type="slidenum">
              <a:rPr lang="en-US" smtClean="0"/>
              <a:t>‹#›</a:t>
            </a:fld>
            <a:endParaRPr lang="en-US"/>
          </a:p>
        </p:txBody>
      </p:sp>
      <p:pic>
        <p:nvPicPr>
          <p:cNvPr id="7" name="AveryTemplatePic_TR_136.8_97.15">
            <a:extLst>
              <a:ext uri="{FF2B5EF4-FFF2-40B4-BE49-F238E27FC236}">
                <a16:creationId xmlns:a16="http://schemas.microsoft.com/office/drawing/2014/main" id="{E98E0E98-D706-49A2-A6EA-AEF6CC3456EA}"/>
              </a:ext>
            </a:extLst>
          </p:cNvPr>
          <p:cNvPicPr/>
          <p:nvPr userDrawn="1"/>
        </p:nvPicPr>
        <p:blipFill>
          <a:blip r:embed="rId2" cstate="print"/>
          <a:stretch>
            <a:fillRect/>
          </a:stretch>
        </p:blipFill>
        <p:spPr>
          <a:xfrm>
            <a:off x="11139855" y="146416"/>
            <a:ext cx="817684" cy="1084507"/>
          </a:xfrm>
          <a:prstGeom prst="rect">
            <a:avLst/>
          </a:prstGeom>
        </p:spPr>
      </p:pic>
    </p:spTree>
    <p:extLst>
      <p:ext uri="{BB962C8B-B14F-4D97-AF65-F5344CB8AC3E}">
        <p14:creationId xmlns:p14="http://schemas.microsoft.com/office/powerpoint/2010/main" val="152163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D706-C234-4555-B710-017102EA63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976F6-91D2-43E1-91C2-3C5BA3B97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75DEF-8B44-4DA5-B4F9-8D772AA021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17675A-7304-4A6C-9750-E6CD850C8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13F75-AEA6-4C3B-AEC4-455594AE8DB5}"/>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381907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7ACB8-E393-456F-BFAA-DB90B0C13F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5F1470-BDC2-4FD2-A233-BBDAB181D5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FC189-6DA8-49AA-9890-585619C148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029E9C-2BB1-4863-A0A8-626A0B67F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1F0A8-F421-450F-BBEB-08C7E777308E}"/>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219952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gular Page - With Titl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670537-C1FC-7E4E-A405-DA28D119B1B6}"/>
              </a:ext>
            </a:extLst>
          </p:cNvPr>
          <p:cNvSpPr>
            <a:spLocks noGrp="1"/>
          </p:cNvSpPr>
          <p:nvPr>
            <p:ph type="body" sz="quarter" idx="10" hasCustomPrompt="1"/>
          </p:nvPr>
        </p:nvSpPr>
        <p:spPr>
          <a:xfrm>
            <a:off x="648000" y="547201"/>
            <a:ext cx="8260596" cy="768644"/>
          </a:xfrm>
          <a:prstGeom prst="rect">
            <a:avLst/>
          </a:prstGeom>
        </p:spPr>
        <p:txBody>
          <a:bodyPr wrap="square" lIns="0" tIns="0" rIns="0" bIns="0" anchor="ctr" anchorCtr="0"/>
          <a:lstStyle>
            <a:lvl1pPr marL="0" indent="0">
              <a:buNone/>
              <a:defRPr sz="4000">
                <a:solidFill>
                  <a:srgbClr val="FF671D"/>
                </a:solidFill>
                <a:latin typeface="Arial" panose="020B0604020202020204" pitchFamily="34" charset="0"/>
                <a:cs typeface="Arial" panose="020B0604020202020204" pitchFamily="34" charset="0"/>
              </a:defRPr>
            </a:lvl1pPr>
          </a:lstStyle>
          <a:p>
            <a:pPr lvl="0"/>
            <a:r>
              <a:rPr lang="en-US" dirty="0"/>
              <a:t>Title Goes Here</a:t>
            </a:r>
          </a:p>
        </p:txBody>
      </p:sp>
      <p:sp>
        <p:nvSpPr>
          <p:cNvPr id="5" name="Text Placeholder 4">
            <a:extLst>
              <a:ext uri="{FF2B5EF4-FFF2-40B4-BE49-F238E27FC236}">
                <a16:creationId xmlns:a16="http://schemas.microsoft.com/office/drawing/2014/main" id="{49E0D920-F60F-414C-8922-92E1E97B7AB5}"/>
              </a:ext>
            </a:extLst>
          </p:cNvPr>
          <p:cNvSpPr>
            <a:spLocks noGrp="1"/>
          </p:cNvSpPr>
          <p:nvPr>
            <p:ph type="body" sz="quarter" idx="11"/>
          </p:nvPr>
        </p:nvSpPr>
        <p:spPr>
          <a:xfrm>
            <a:off x="648000" y="1825200"/>
            <a:ext cx="10892702" cy="4374878"/>
          </a:xfrm>
          <a:prstGeom prst="rect">
            <a:avLst/>
          </a:prstGeom>
        </p:spPr>
        <p:txBody>
          <a:bodyPr/>
          <a:lstStyle>
            <a:lvl1pPr>
              <a:defRPr>
                <a:solidFill>
                  <a:srgbClr val="004D71"/>
                </a:solidFill>
                <a:latin typeface="Arial" panose="020B0604020202020204" pitchFamily="34" charset="0"/>
                <a:cs typeface="Arial" panose="020B0604020202020204" pitchFamily="34" charset="0"/>
              </a:defRPr>
            </a:lvl1pPr>
            <a:lvl2pPr>
              <a:defRPr>
                <a:solidFill>
                  <a:srgbClr val="D22F70"/>
                </a:solidFill>
              </a:defRPr>
            </a:lvl2pPr>
            <a:lvl3pPr>
              <a:defRPr>
                <a:solidFill>
                  <a:srgbClr val="D22F70"/>
                </a:solidFill>
              </a:defRPr>
            </a:lvl3pPr>
            <a:lvl4pPr>
              <a:defRPr>
                <a:solidFill>
                  <a:srgbClr val="D22F70"/>
                </a:solidFill>
              </a:defRPr>
            </a:lvl4pPr>
            <a:lvl5pPr>
              <a:defRPr>
                <a:solidFill>
                  <a:srgbClr val="D22F70"/>
                </a:solidFill>
              </a:defRPr>
            </a:lvl5pPr>
          </a:lstStyle>
          <a:p>
            <a:pPr lvl="0"/>
            <a:r>
              <a:rPr lang="en-US" dirty="0"/>
              <a:t>Edit Master text</a:t>
            </a:r>
          </a:p>
        </p:txBody>
      </p:sp>
      <p:pic>
        <p:nvPicPr>
          <p:cNvPr id="4" name="AveryTemplatePic_TR_136.8_97.15">
            <a:extLst>
              <a:ext uri="{FF2B5EF4-FFF2-40B4-BE49-F238E27FC236}">
                <a16:creationId xmlns:a16="http://schemas.microsoft.com/office/drawing/2014/main" id="{661151C0-FE39-40E5-BC44-2F7A03A7F110}"/>
              </a:ext>
            </a:extLst>
          </p:cNvPr>
          <p:cNvPicPr/>
          <p:nvPr userDrawn="1"/>
        </p:nvPicPr>
        <p:blipFill>
          <a:blip r:embed="rId2" cstate="print"/>
          <a:stretch>
            <a:fillRect/>
          </a:stretch>
        </p:blipFill>
        <p:spPr>
          <a:xfrm>
            <a:off x="11139855" y="146416"/>
            <a:ext cx="817684" cy="1084507"/>
          </a:xfrm>
          <a:prstGeom prst="rect">
            <a:avLst/>
          </a:prstGeom>
        </p:spPr>
      </p:pic>
    </p:spTree>
    <p:extLst>
      <p:ext uri="{BB962C8B-B14F-4D97-AF65-F5344CB8AC3E}">
        <p14:creationId xmlns:p14="http://schemas.microsoft.com/office/powerpoint/2010/main" val="2862183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 Page - No Titl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E0D920-F60F-414C-8922-92E1E97B7AB5}"/>
              </a:ext>
            </a:extLst>
          </p:cNvPr>
          <p:cNvSpPr>
            <a:spLocks noGrp="1"/>
          </p:cNvSpPr>
          <p:nvPr>
            <p:ph type="body" sz="quarter" idx="11"/>
          </p:nvPr>
        </p:nvSpPr>
        <p:spPr>
          <a:xfrm>
            <a:off x="648000" y="547201"/>
            <a:ext cx="10892702" cy="5652877"/>
          </a:xfrm>
          <a:prstGeom prst="rect">
            <a:avLst/>
          </a:prstGeom>
        </p:spPr>
        <p:txBody>
          <a:bodyPr/>
          <a:lstStyle>
            <a:lvl1pPr>
              <a:defRPr>
                <a:solidFill>
                  <a:srgbClr val="004D71"/>
                </a:solidFill>
                <a:latin typeface="Arial" panose="020B0604020202020204" pitchFamily="34" charset="0"/>
                <a:cs typeface="Arial" panose="020B0604020202020204" pitchFamily="34" charset="0"/>
              </a:defRPr>
            </a:lvl1pPr>
            <a:lvl2pPr>
              <a:defRPr>
                <a:solidFill>
                  <a:srgbClr val="D22F70"/>
                </a:solidFill>
              </a:defRPr>
            </a:lvl2pPr>
            <a:lvl3pPr>
              <a:defRPr>
                <a:solidFill>
                  <a:srgbClr val="D22F70"/>
                </a:solidFill>
              </a:defRPr>
            </a:lvl3pPr>
            <a:lvl4pPr>
              <a:defRPr>
                <a:solidFill>
                  <a:srgbClr val="D22F70"/>
                </a:solidFill>
              </a:defRPr>
            </a:lvl4pPr>
            <a:lvl5pPr>
              <a:defRPr>
                <a:solidFill>
                  <a:srgbClr val="D22F70"/>
                </a:solidFill>
              </a:defRPr>
            </a:lvl5pPr>
          </a:lstStyle>
          <a:p>
            <a:pPr lvl="0"/>
            <a:r>
              <a:rPr lang="en-US" dirty="0"/>
              <a:t>Edit Master text</a:t>
            </a:r>
          </a:p>
        </p:txBody>
      </p:sp>
    </p:spTree>
    <p:extLst>
      <p:ext uri="{BB962C8B-B14F-4D97-AF65-F5344CB8AC3E}">
        <p14:creationId xmlns:p14="http://schemas.microsoft.com/office/powerpoint/2010/main" val="3814618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2FF8-0FDB-4DCC-BE60-7302E1426C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D2C046-EA8D-42C7-B397-36E23D9B06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1901-FECC-413A-BBCC-77C2BBC1D15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D334A3-2599-4F05-8E1B-D46A4AF56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7F93C-EAA1-4C65-91B3-7265CCCA716A}"/>
              </a:ext>
            </a:extLst>
          </p:cNvPr>
          <p:cNvSpPr>
            <a:spLocks noGrp="1"/>
          </p:cNvSpPr>
          <p:nvPr>
            <p:ph type="sldNum" sz="quarter" idx="12"/>
          </p:nvPr>
        </p:nvSpPr>
        <p:spPr/>
        <p:txBody>
          <a:bodyPr/>
          <a:lstStyle/>
          <a:p>
            <a:fld id="{5CE6BA94-FC3E-49DE-A116-C781676426F4}" type="slidenum">
              <a:rPr lang="en-US" smtClean="0"/>
              <a:t>‹#›</a:t>
            </a:fld>
            <a:endParaRPr lang="en-US"/>
          </a:p>
        </p:txBody>
      </p:sp>
      <p:pic>
        <p:nvPicPr>
          <p:cNvPr id="7" name="AveryTemplatePic_TR_136.8_97.15">
            <a:extLst>
              <a:ext uri="{FF2B5EF4-FFF2-40B4-BE49-F238E27FC236}">
                <a16:creationId xmlns:a16="http://schemas.microsoft.com/office/drawing/2014/main" id="{4F10BB19-08D6-47C2-8ED8-90CAF6A295A5}"/>
              </a:ext>
            </a:extLst>
          </p:cNvPr>
          <p:cNvPicPr/>
          <p:nvPr userDrawn="1"/>
        </p:nvPicPr>
        <p:blipFill>
          <a:blip r:embed="rId2" cstate="print"/>
          <a:stretch>
            <a:fillRect/>
          </a:stretch>
        </p:blipFill>
        <p:spPr>
          <a:xfrm>
            <a:off x="11139855" y="146416"/>
            <a:ext cx="817684" cy="1084507"/>
          </a:xfrm>
          <a:prstGeom prst="rect">
            <a:avLst/>
          </a:prstGeom>
        </p:spPr>
      </p:pic>
    </p:spTree>
    <p:extLst>
      <p:ext uri="{BB962C8B-B14F-4D97-AF65-F5344CB8AC3E}">
        <p14:creationId xmlns:p14="http://schemas.microsoft.com/office/powerpoint/2010/main" val="29040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87DF-8C35-4E88-8331-0F8D1DA81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6BCB80-D97F-472E-A9DC-8F35ADFB8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E10A9C-EDCE-4A07-BEC8-C385AE205A1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718E8D-B5E2-4E5E-B9A9-3B2DCBB7A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3A187-ED34-466C-A201-8E082EBE5761}"/>
              </a:ext>
            </a:extLst>
          </p:cNvPr>
          <p:cNvSpPr>
            <a:spLocks noGrp="1"/>
          </p:cNvSpPr>
          <p:nvPr>
            <p:ph type="sldNum" sz="quarter" idx="12"/>
          </p:nvPr>
        </p:nvSpPr>
        <p:spPr/>
        <p:txBody>
          <a:bodyPr/>
          <a:lstStyle/>
          <a:p>
            <a:fld id="{5CE6BA94-FC3E-49DE-A116-C781676426F4}" type="slidenum">
              <a:rPr lang="en-US" smtClean="0"/>
              <a:t>‹#›</a:t>
            </a:fld>
            <a:endParaRPr lang="en-US"/>
          </a:p>
        </p:txBody>
      </p:sp>
      <p:pic>
        <p:nvPicPr>
          <p:cNvPr id="7" name="AveryTemplatePic_TR_136.8_97.15">
            <a:extLst>
              <a:ext uri="{FF2B5EF4-FFF2-40B4-BE49-F238E27FC236}">
                <a16:creationId xmlns:a16="http://schemas.microsoft.com/office/drawing/2014/main" id="{FAC1EC67-49C6-4C9C-8173-458009AA3EE9}"/>
              </a:ext>
            </a:extLst>
          </p:cNvPr>
          <p:cNvPicPr/>
          <p:nvPr userDrawn="1"/>
        </p:nvPicPr>
        <p:blipFill>
          <a:blip r:embed="rId2" cstate="print"/>
          <a:stretch>
            <a:fillRect/>
          </a:stretch>
        </p:blipFill>
        <p:spPr>
          <a:xfrm>
            <a:off x="11139855" y="146416"/>
            <a:ext cx="817684" cy="1084507"/>
          </a:xfrm>
          <a:prstGeom prst="rect">
            <a:avLst/>
          </a:prstGeom>
        </p:spPr>
      </p:pic>
    </p:spTree>
    <p:extLst>
      <p:ext uri="{BB962C8B-B14F-4D97-AF65-F5344CB8AC3E}">
        <p14:creationId xmlns:p14="http://schemas.microsoft.com/office/powerpoint/2010/main" val="18799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EAA3-C48D-4862-AAAB-B6EBC52B0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F502A-783B-4768-A7AA-92F8B945F6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822B9-9648-4EAE-A836-944F231A75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6F716-F1B6-454E-9E29-8E4A3FF8B70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BA0634-6853-4AF8-A828-FB756724C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6A77C-5D3E-4DDD-82CE-1BB57E96A811}"/>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424206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D054-2645-4142-8500-CFCD2B60EE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9EC7-5680-4DDE-863C-8F41F5AD3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5AC60-9A13-4D90-AB6A-18B5C35CDC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5CE177-3C10-418E-8A0C-8699178C7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02E723-0115-4C9F-8C60-F19BED03D0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659817-866F-4E42-8A40-3E6C1B7FE30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08B265F-50AE-4580-A53B-B0C5424A0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D565E-737A-4356-BB57-5CE19182E3ED}"/>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253353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1B08-D027-402C-850C-8D739C0D9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E92B5-C7BB-43A3-B5D9-219D9E4A94F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124A1BB-70E7-4F4C-B342-CAE649932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694E4-E233-44AB-BDEF-E711191DEB3E}"/>
              </a:ext>
            </a:extLst>
          </p:cNvPr>
          <p:cNvSpPr>
            <a:spLocks noGrp="1"/>
          </p:cNvSpPr>
          <p:nvPr>
            <p:ph type="sldNum" sz="quarter" idx="12"/>
          </p:nvPr>
        </p:nvSpPr>
        <p:spPr/>
        <p:txBody>
          <a:bodyPr/>
          <a:lstStyle/>
          <a:p>
            <a:fld id="{5CE6BA94-FC3E-49DE-A116-C781676426F4}" type="slidenum">
              <a:rPr lang="en-US" smtClean="0"/>
              <a:t>‹#›</a:t>
            </a:fld>
            <a:endParaRPr lang="en-US"/>
          </a:p>
        </p:txBody>
      </p:sp>
      <p:pic>
        <p:nvPicPr>
          <p:cNvPr id="6" name="AveryTemplatePic_TR_136.8_97.15">
            <a:extLst>
              <a:ext uri="{FF2B5EF4-FFF2-40B4-BE49-F238E27FC236}">
                <a16:creationId xmlns:a16="http://schemas.microsoft.com/office/drawing/2014/main" id="{6439AB11-D425-488D-AE41-46EDBFA7185E}"/>
              </a:ext>
            </a:extLst>
          </p:cNvPr>
          <p:cNvPicPr/>
          <p:nvPr userDrawn="1"/>
        </p:nvPicPr>
        <p:blipFill>
          <a:blip r:embed="rId2" cstate="print"/>
          <a:stretch>
            <a:fillRect/>
          </a:stretch>
        </p:blipFill>
        <p:spPr>
          <a:xfrm>
            <a:off x="11139855" y="146416"/>
            <a:ext cx="817684" cy="1084507"/>
          </a:xfrm>
          <a:prstGeom prst="rect">
            <a:avLst/>
          </a:prstGeom>
        </p:spPr>
      </p:pic>
    </p:spTree>
    <p:extLst>
      <p:ext uri="{BB962C8B-B14F-4D97-AF65-F5344CB8AC3E}">
        <p14:creationId xmlns:p14="http://schemas.microsoft.com/office/powerpoint/2010/main" val="385043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0C681-BCB3-4CF5-85A7-87FB4C10A75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096FCE1-4C9D-4CE3-90A1-F7F05EE061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179C15-7688-41EC-A9CF-9AFBF4F8BA6D}"/>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73629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0D6D-5295-468C-A8A1-2762D05EA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4DC600-E4A9-420B-A765-77B918ABDC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DA99C-A05F-4335-8807-F3DE5CF0F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E5F78A-7612-4EB4-8E02-61CF61AEDA0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C7DF237-846F-4381-B326-33BA8D980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D3126-1D13-497A-A9C9-4603066F2DFA}"/>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356581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090E-B0B0-4035-A6B3-A9D9E9A5E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324A27-1EDF-4140-9375-53DE1A5D7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C0B04-A901-447F-96C4-263E23CC3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C45AE-D3ED-405A-9B48-AA7F560581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0F355B-7A41-4100-AAD7-47A15EFC6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4BE8B-E654-4CC5-8407-B88531BB1826}"/>
              </a:ext>
            </a:extLst>
          </p:cNvPr>
          <p:cNvSpPr>
            <a:spLocks noGrp="1"/>
          </p:cNvSpPr>
          <p:nvPr>
            <p:ph type="sldNum" sz="quarter" idx="12"/>
          </p:nvPr>
        </p:nvSpPr>
        <p:spPr/>
        <p:txBody>
          <a:bodyPr/>
          <a:lstStyle/>
          <a:p>
            <a:fld id="{5CE6BA94-FC3E-49DE-A116-C781676426F4}" type="slidenum">
              <a:rPr lang="en-US" smtClean="0"/>
              <a:t>‹#›</a:t>
            </a:fld>
            <a:endParaRPr lang="en-US"/>
          </a:p>
        </p:txBody>
      </p:sp>
    </p:spTree>
    <p:extLst>
      <p:ext uri="{BB962C8B-B14F-4D97-AF65-F5344CB8AC3E}">
        <p14:creationId xmlns:p14="http://schemas.microsoft.com/office/powerpoint/2010/main" val="397394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BA05D-82D6-422D-859C-94A1C0DCD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B2362-D5E0-4B2C-9D06-1E6F3585F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E40FF-C6AA-468C-995E-FB310C473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7462F71-10F6-498C-BA36-472AB2BE4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CC7522-4CD9-41F3-9ED9-A8F02CB80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6BA94-FC3E-49DE-A116-C781676426F4}" type="slidenum">
              <a:rPr lang="en-US" smtClean="0"/>
              <a:t>‹#›</a:t>
            </a:fld>
            <a:endParaRPr lang="en-US"/>
          </a:p>
        </p:txBody>
      </p:sp>
    </p:spTree>
    <p:extLst>
      <p:ext uri="{BB962C8B-B14F-4D97-AF65-F5344CB8AC3E}">
        <p14:creationId xmlns:p14="http://schemas.microsoft.com/office/powerpoint/2010/main" val="362301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qz.com/1089555/artificial-intelligence-programmers-are-trying-to-turn-code-into-intelligence-like-alchemists-tried-turning-lead-into-gold/" TargetMode="External"/><Relationship Id="rId2" Type="http://schemas.openxmlformats.org/officeDocument/2006/relationships/hyperlink" Target="https://qz.com/989137/when-a-robot-ai-doctor-misdiagnoses-you-whos-to-blame/" TargetMode="External"/><Relationship Id="rId1" Type="http://schemas.openxmlformats.org/officeDocument/2006/relationships/slideLayout" Target="../slideLayouts/slideLayout12.xml"/><Relationship Id="rId5" Type="http://schemas.openxmlformats.org/officeDocument/2006/relationships/hyperlink" Target="https://qz.com/work/1454396/amazons-sexist-hiring-algorithm-could-still-be-better-than-a-human/" TargetMode="External"/><Relationship Id="rId4" Type="http://schemas.openxmlformats.org/officeDocument/2006/relationships/hyperlink" Target="https://www.theatlantic.com/technology/archive/2017/09/saving-the-world-from-code/54039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peter@petervarhol.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861C-6C13-4978-BFD7-9E65400C3118}"/>
              </a:ext>
            </a:extLst>
          </p:cNvPr>
          <p:cNvSpPr>
            <a:spLocks noGrp="1"/>
          </p:cNvSpPr>
          <p:nvPr>
            <p:ph type="ctrTitle"/>
          </p:nvPr>
        </p:nvSpPr>
        <p:spPr/>
        <p:txBody>
          <a:bodyPr/>
          <a:lstStyle/>
          <a:p>
            <a:r>
              <a:rPr lang="en-US" dirty="0"/>
              <a:t>Testing for Cognitive Bias in AI Systems</a:t>
            </a:r>
          </a:p>
        </p:txBody>
      </p:sp>
      <p:sp>
        <p:nvSpPr>
          <p:cNvPr id="3" name="Subtitle 2">
            <a:extLst>
              <a:ext uri="{FF2B5EF4-FFF2-40B4-BE49-F238E27FC236}">
                <a16:creationId xmlns:a16="http://schemas.microsoft.com/office/drawing/2014/main" id="{78F8920B-5B65-411E-BBFA-29A8342E84E5}"/>
              </a:ext>
            </a:extLst>
          </p:cNvPr>
          <p:cNvSpPr>
            <a:spLocks noGrp="1"/>
          </p:cNvSpPr>
          <p:nvPr>
            <p:ph type="subTitle" idx="1"/>
          </p:nvPr>
        </p:nvSpPr>
        <p:spPr/>
        <p:txBody>
          <a:bodyPr/>
          <a:lstStyle/>
          <a:p>
            <a:endParaRPr lang="en-US" dirty="0"/>
          </a:p>
          <a:p>
            <a:r>
              <a:rPr lang="en-US" dirty="0"/>
              <a:t>Peter Varhol, Technology Strategy Research</a:t>
            </a:r>
          </a:p>
        </p:txBody>
      </p:sp>
      <p:sp>
        <p:nvSpPr>
          <p:cNvPr id="4" name="Slide Number Placeholder 3">
            <a:extLst>
              <a:ext uri="{FF2B5EF4-FFF2-40B4-BE49-F238E27FC236}">
                <a16:creationId xmlns:a16="http://schemas.microsoft.com/office/drawing/2014/main" id="{B53433CF-D67F-4730-A997-290FCA06AD5A}"/>
              </a:ext>
            </a:extLst>
          </p:cNvPr>
          <p:cNvSpPr>
            <a:spLocks noGrp="1"/>
          </p:cNvSpPr>
          <p:nvPr>
            <p:ph type="sldNum" sz="quarter" idx="12"/>
          </p:nvPr>
        </p:nvSpPr>
        <p:spPr/>
        <p:txBody>
          <a:bodyPr/>
          <a:lstStyle/>
          <a:p>
            <a:fld id="{5CE6BA94-FC3E-49DE-A116-C781676426F4}" type="slidenum">
              <a:rPr lang="en-US" smtClean="0"/>
              <a:t>1</a:t>
            </a:fld>
            <a:endParaRPr lang="en-US"/>
          </a:p>
        </p:txBody>
      </p:sp>
    </p:spTree>
    <p:extLst>
      <p:ext uri="{BB962C8B-B14F-4D97-AF65-F5344CB8AC3E}">
        <p14:creationId xmlns:p14="http://schemas.microsoft.com/office/powerpoint/2010/main" val="142078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7586F-68D2-474B-8DA6-6FB7AF7DB9AD}"/>
              </a:ext>
            </a:extLst>
          </p:cNvPr>
          <p:cNvSpPr>
            <a:spLocks noGrp="1"/>
          </p:cNvSpPr>
          <p:nvPr>
            <p:ph type="body" sz="quarter" idx="10"/>
          </p:nvPr>
        </p:nvSpPr>
        <p:spPr/>
        <p:txBody>
          <a:bodyPr/>
          <a:lstStyle/>
          <a:p>
            <a:r>
              <a:rPr lang="en-US" dirty="0"/>
              <a:t>Amazon Can’t Rid Its AI of Bias</a:t>
            </a:r>
          </a:p>
        </p:txBody>
      </p:sp>
      <p:sp>
        <p:nvSpPr>
          <p:cNvPr id="3" name="Text Placeholder 2">
            <a:extLst>
              <a:ext uri="{FF2B5EF4-FFF2-40B4-BE49-F238E27FC236}">
                <a16:creationId xmlns:a16="http://schemas.microsoft.com/office/drawing/2014/main" id="{83AE9E78-6141-46B9-AA2C-006BC093AA7B}"/>
              </a:ext>
            </a:extLst>
          </p:cNvPr>
          <p:cNvSpPr>
            <a:spLocks noGrp="1"/>
          </p:cNvSpPr>
          <p:nvPr>
            <p:ph type="body" sz="quarter" idx="11"/>
          </p:nvPr>
        </p:nvSpPr>
        <p:spPr/>
        <p:txBody>
          <a:bodyPr/>
          <a:lstStyle/>
          <a:p>
            <a:r>
              <a:rPr lang="en-US" dirty="0"/>
              <a:t>So just train the AI with the candidates hired</a:t>
            </a:r>
          </a:p>
          <a:p>
            <a:pPr lvl="1"/>
            <a:r>
              <a:rPr lang="en-US" dirty="0"/>
              <a:t>Right?</a:t>
            </a:r>
          </a:p>
          <a:p>
            <a:r>
              <a:rPr lang="en-US" dirty="0"/>
              <a:t>No, because males were also hired in overwhelming numbers</a:t>
            </a:r>
          </a:p>
          <a:p>
            <a:r>
              <a:rPr lang="en-US" dirty="0"/>
              <a:t>Amazon hasn’t found a way to overcome this bias</a:t>
            </a:r>
          </a:p>
          <a:p>
            <a:r>
              <a:rPr lang="en-US" dirty="0"/>
              <a:t>So they stopped using the tool</a:t>
            </a:r>
          </a:p>
          <a:p>
            <a:r>
              <a:rPr lang="en-US" dirty="0"/>
              <a:t>Does all data have bias?</a:t>
            </a:r>
          </a:p>
        </p:txBody>
      </p:sp>
    </p:spTree>
    <p:extLst>
      <p:ext uri="{BB962C8B-B14F-4D97-AF65-F5344CB8AC3E}">
        <p14:creationId xmlns:p14="http://schemas.microsoft.com/office/powerpoint/2010/main" val="87762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982D43-595A-4815-AAF8-5766293B6BFC}"/>
              </a:ext>
            </a:extLst>
          </p:cNvPr>
          <p:cNvSpPr>
            <a:spLocks noGrp="1"/>
          </p:cNvSpPr>
          <p:nvPr>
            <p:ph type="body" sz="quarter" idx="10"/>
          </p:nvPr>
        </p:nvSpPr>
        <p:spPr/>
        <p:txBody>
          <a:bodyPr/>
          <a:lstStyle/>
          <a:p>
            <a:r>
              <a:rPr lang="en-US" dirty="0"/>
              <a:t>Many Systems Use Objective Data</a:t>
            </a:r>
          </a:p>
        </p:txBody>
      </p:sp>
      <p:sp>
        <p:nvSpPr>
          <p:cNvPr id="3" name="Text Placeholder 2">
            <a:extLst>
              <a:ext uri="{FF2B5EF4-FFF2-40B4-BE49-F238E27FC236}">
                <a16:creationId xmlns:a16="http://schemas.microsoft.com/office/drawing/2014/main" id="{70E746FC-B172-4748-888C-77BD4896B523}"/>
              </a:ext>
            </a:extLst>
          </p:cNvPr>
          <p:cNvSpPr>
            <a:spLocks noGrp="1"/>
          </p:cNvSpPr>
          <p:nvPr>
            <p:ph type="body" sz="quarter" idx="11"/>
          </p:nvPr>
        </p:nvSpPr>
        <p:spPr/>
        <p:txBody>
          <a:bodyPr/>
          <a:lstStyle/>
          <a:p>
            <a:r>
              <a:rPr lang="en-US" dirty="0"/>
              <a:t>Electric wind sensor</a:t>
            </a:r>
          </a:p>
          <a:p>
            <a:pPr lvl="1"/>
            <a:r>
              <a:rPr lang="en-US" sz="2800" dirty="0"/>
              <a:t>Determines wind speed and direction</a:t>
            </a:r>
          </a:p>
          <a:p>
            <a:pPr lvl="1"/>
            <a:r>
              <a:rPr lang="en-US" sz="2800" dirty="0"/>
              <a:t>Based on the cooling of filaments</a:t>
            </a:r>
          </a:p>
          <a:p>
            <a:r>
              <a:rPr lang="en-US" dirty="0"/>
              <a:t>Designed a three-layer neural network</a:t>
            </a:r>
          </a:p>
          <a:p>
            <a:pPr lvl="1"/>
            <a:r>
              <a:rPr lang="en-US" sz="2800" dirty="0"/>
              <a:t>Then used the known data to train it</a:t>
            </a:r>
          </a:p>
          <a:p>
            <a:pPr lvl="1"/>
            <a:r>
              <a:rPr lang="en-US" sz="2800" dirty="0"/>
              <a:t>Cooling in degrees of all four filaments</a:t>
            </a:r>
          </a:p>
          <a:p>
            <a:pPr lvl="1"/>
            <a:r>
              <a:rPr lang="en-US" sz="2800" dirty="0"/>
              <a:t>Wind speed, direction</a:t>
            </a:r>
          </a:p>
          <a:p>
            <a:pPr marL="0" indent="0">
              <a:buNone/>
            </a:pPr>
            <a:endParaRPr lang="en-US" dirty="0"/>
          </a:p>
        </p:txBody>
      </p:sp>
      <p:pic>
        <p:nvPicPr>
          <p:cNvPr id="4" name="Picture 2" descr="Image result for wind sensor">
            <a:extLst>
              <a:ext uri="{FF2B5EF4-FFF2-40B4-BE49-F238E27FC236}">
                <a16:creationId xmlns:a16="http://schemas.microsoft.com/office/drawing/2014/main" id="{C56F3674-4E3A-44D8-889A-2674CB646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378" y="2053883"/>
            <a:ext cx="3363906" cy="336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98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3D13F3-CB12-437F-A392-09F89862AF9A}"/>
              </a:ext>
            </a:extLst>
          </p:cNvPr>
          <p:cNvSpPr>
            <a:spLocks noGrp="1"/>
          </p:cNvSpPr>
          <p:nvPr>
            <p:ph type="body" sz="quarter" idx="10"/>
          </p:nvPr>
        </p:nvSpPr>
        <p:spPr/>
        <p:txBody>
          <a:bodyPr/>
          <a:lstStyle/>
          <a:p>
            <a:r>
              <a:rPr lang="en-US" dirty="0"/>
              <a:t>Can This Possibly Be Biased?</a:t>
            </a:r>
          </a:p>
        </p:txBody>
      </p:sp>
      <p:sp>
        <p:nvSpPr>
          <p:cNvPr id="3" name="Text Placeholder 2">
            <a:extLst>
              <a:ext uri="{FF2B5EF4-FFF2-40B4-BE49-F238E27FC236}">
                <a16:creationId xmlns:a16="http://schemas.microsoft.com/office/drawing/2014/main" id="{252BE678-2433-416A-A226-D47919A01182}"/>
              </a:ext>
            </a:extLst>
          </p:cNvPr>
          <p:cNvSpPr>
            <a:spLocks noGrp="1"/>
          </p:cNvSpPr>
          <p:nvPr>
            <p:ph type="body" sz="quarter" idx="11"/>
          </p:nvPr>
        </p:nvSpPr>
        <p:spPr/>
        <p:txBody>
          <a:bodyPr/>
          <a:lstStyle/>
          <a:p>
            <a:r>
              <a:rPr lang="en-US" dirty="0"/>
              <a:t>Well, yes</a:t>
            </a:r>
          </a:p>
          <a:p>
            <a:r>
              <a:rPr lang="en-US" dirty="0"/>
              <a:t>The training data could have been recorded in single temperature/sunlight/humidity conditions</a:t>
            </a:r>
          </a:p>
          <a:p>
            <a:pPr lvl="1"/>
            <a:r>
              <a:rPr lang="en-US" dirty="0"/>
              <a:t>Which could affect results under those conditions</a:t>
            </a:r>
          </a:p>
          <a:p>
            <a:r>
              <a:rPr lang="en-US" dirty="0"/>
              <a:t>It’s a possible bias that doesn’t hurt anyone</a:t>
            </a:r>
          </a:p>
          <a:p>
            <a:pPr lvl="1"/>
            <a:r>
              <a:rPr lang="en-US" dirty="0"/>
              <a:t>Or does it?</a:t>
            </a:r>
          </a:p>
          <a:p>
            <a:pPr lvl="1"/>
            <a:r>
              <a:rPr lang="en-US" dirty="0"/>
              <a:t>Does anyone remember a certain O-ring?</a:t>
            </a:r>
          </a:p>
          <a:p>
            <a:pPr marL="0" indent="0">
              <a:buNone/>
            </a:pPr>
            <a:endParaRPr lang="en-US" dirty="0"/>
          </a:p>
        </p:txBody>
      </p:sp>
      <p:pic>
        <p:nvPicPr>
          <p:cNvPr id="4" name="Picture 2" descr="Image result for space shuttle challenger">
            <a:extLst>
              <a:ext uri="{FF2B5EF4-FFF2-40B4-BE49-F238E27FC236}">
                <a16:creationId xmlns:a16="http://schemas.microsoft.com/office/drawing/2014/main" id="{01848409-2111-4AAC-8BBC-69F24ADC3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701" y="3657601"/>
            <a:ext cx="3548971" cy="238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0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2AF54-A5FB-4178-B14F-3E34BDFF85B6}"/>
              </a:ext>
            </a:extLst>
          </p:cNvPr>
          <p:cNvSpPr>
            <a:spLocks noGrp="1"/>
          </p:cNvSpPr>
          <p:nvPr>
            <p:ph type="body" sz="quarter" idx="10"/>
          </p:nvPr>
        </p:nvSpPr>
        <p:spPr/>
        <p:txBody>
          <a:bodyPr/>
          <a:lstStyle/>
          <a:p>
            <a:r>
              <a:rPr lang="en-US" dirty="0"/>
              <a:t>Where Do Biases Come From?</a:t>
            </a:r>
          </a:p>
        </p:txBody>
      </p:sp>
      <p:sp>
        <p:nvSpPr>
          <p:cNvPr id="3" name="Text Placeholder 2">
            <a:extLst>
              <a:ext uri="{FF2B5EF4-FFF2-40B4-BE49-F238E27FC236}">
                <a16:creationId xmlns:a16="http://schemas.microsoft.com/office/drawing/2014/main" id="{C54FE6ED-52CF-4951-ADED-8DB80EA6E7BE}"/>
              </a:ext>
            </a:extLst>
          </p:cNvPr>
          <p:cNvSpPr>
            <a:spLocks noGrp="1"/>
          </p:cNvSpPr>
          <p:nvPr>
            <p:ph type="body" sz="quarter" idx="11"/>
          </p:nvPr>
        </p:nvSpPr>
        <p:spPr/>
        <p:txBody>
          <a:bodyPr/>
          <a:lstStyle/>
          <a:p>
            <a:r>
              <a:rPr lang="en-US" dirty="0"/>
              <a:t>Data selection</a:t>
            </a:r>
          </a:p>
          <a:p>
            <a:pPr lvl="1"/>
            <a:r>
              <a:rPr lang="en-US" dirty="0"/>
              <a:t>We choose training data that represents only one segment of the domain</a:t>
            </a:r>
          </a:p>
          <a:p>
            <a:pPr lvl="1"/>
            <a:r>
              <a:rPr lang="en-US" dirty="0"/>
              <a:t>We limit our training data to certain times or seasons</a:t>
            </a:r>
          </a:p>
          <a:p>
            <a:pPr lvl="1"/>
            <a:r>
              <a:rPr lang="en-US" dirty="0"/>
              <a:t>We overrepresent one population</a:t>
            </a:r>
          </a:p>
          <a:p>
            <a:r>
              <a:rPr lang="en-US" dirty="0"/>
              <a:t>Or</a:t>
            </a:r>
          </a:p>
          <a:p>
            <a:pPr lvl="1"/>
            <a:r>
              <a:rPr lang="en-US" dirty="0"/>
              <a:t>The problem domain has subtly changed</a:t>
            </a:r>
          </a:p>
          <a:p>
            <a:pPr marL="0" indent="0">
              <a:buNone/>
            </a:pPr>
            <a:endParaRPr lang="en-US" dirty="0"/>
          </a:p>
        </p:txBody>
      </p:sp>
      <p:pic>
        <p:nvPicPr>
          <p:cNvPr id="4" name="Picture 2" descr="Image result for pick a card any card">
            <a:extLst>
              <a:ext uri="{FF2B5EF4-FFF2-40B4-BE49-F238E27FC236}">
                <a16:creationId xmlns:a16="http://schemas.microsoft.com/office/drawing/2014/main" id="{17E8E614-5476-4CBE-90CA-F808A3AB0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887" y="3214460"/>
            <a:ext cx="3528408" cy="271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7A85-6B31-47E9-9B91-73C7DD1DF87C}"/>
              </a:ext>
            </a:extLst>
          </p:cNvPr>
          <p:cNvSpPr>
            <a:spLocks noGrp="1"/>
          </p:cNvSpPr>
          <p:nvPr>
            <p:ph type="body" sz="quarter" idx="10"/>
          </p:nvPr>
        </p:nvSpPr>
        <p:spPr/>
        <p:txBody>
          <a:bodyPr/>
          <a:lstStyle/>
          <a:p>
            <a:r>
              <a:rPr lang="en-US" dirty="0"/>
              <a:t>Where Do Biases Come From?</a:t>
            </a:r>
          </a:p>
        </p:txBody>
      </p:sp>
      <p:sp>
        <p:nvSpPr>
          <p:cNvPr id="3" name="Text Placeholder 2">
            <a:extLst>
              <a:ext uri="{FF2B5EF4-FFF2-40B4-BE49-F238E27FC236}">
                <a16:creationId xmlns:a16="http://schemas.microsoft.com/office/drawing/2014/main" id="{2DFCB994-766F-4802-8A19-1CF847B36C8A}"/>
              </a:ext>
            </a:extLst>
          </p:cNvPr>
          <p:cNvSpPr>
            <a:spLocks noGrp="1"/>
          </p:cNvSpPr>
          <p:nvPr>
            <p:ph type="body" sz="quarter" idx="11"/>
          </p:nvPr>
        </p:nvSpPr>
        <p:spPr/>
        <p:txBody>
          <a:bodyPr/>
          <a:lstStyle/>
          <a:p>
            <a:r>
              <a:rPr lang="en-US" dirty="0"/>
              <a:t>Latent bias</a:t>
            </a:r>
          </a:p>
          <a:p>
            <a:pPr lvl="1"/>
            <a:r>
              <a:rPr lang="en-US" dirty="0"/>
              <a:t>Concepts become incorrectly correlated</a:t>
            </a:r>
          </a:p>
          <a:p>
            <a:r>
              <a:rPr lang="en-US" dirty="0"/>
              <a:t>Correlation does not mean causation</a:t>
            </a:r>
          </a:p>
          <a:p>
            <a:pPr lvl="1"/>
            <a:r>
              <a:rPr lang="en-US" dirty="0"/>
              <a:t>But it is high enough to believe</a:t>
            </a:r>
          </a:p>
          <a:p>
            <a:r>
              <a:rPr lang="en-US" dirty="0"/>
              <a:t>We could be promoting stereotypes</a:t>
            </a:r>
          </a:p>
          <a:p>
            <a:pPr lvl="1"/>
            <a:r>
              <a:rPr lang="en-US" dirty="0"/>
              <a:t>This describes Amazon’s problem</a:t>
            </a:r>
          </a:p>
          <a:p>
            <a:endParaRPr lang="en-US" dirty="0"/>
          </a:p>
        </p:txBody>
      </p:sp>
      <p:pic>
        <p:nvPicPr>
          <p:cNvPr id="4" name="Picture 2" descr="Image result for stereotype">
            <a:extLst>
              <a:ext uri="{FF2B5EF4-FFF2-40B4-BE49-F238E27FC236}">
                <a16:creationId xmlns:a16="http://schemas.microsoft.com/office/drawing/2014/main" id="{E68CE251-96AB-4D8F-9630-CA8C7BD7B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048" y="3429000"/>
            <a:ext cx="4571953" cy="235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3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4A96B-9715-46CD-9980-614F1E54ACA4}"/>
              </a:ext>
            </a:extLst>
          </p:cNvPr>
          <p:cNvSpPr>
            <a:spLocks noGrp="1"/>
          </p:cNvSpPr>
          <p:nvPr>
            <p:ph type="body" sz="quarter" idx="10"/>
          </p:nvPr>
        </p:nvSpPr>
        <p:spPr/>
        <p:txBody>
          <a:bodyPr/>
          <a:lstStyle/>
          <a:p>
            <a:r>
              <a:rPr lang="en-US" dirty="0"/>
              <a:t>Where Do Biases Come From?</a:t>
            </a:r>
          </a:p>
        </p:txBody>
      </p:sp>
      <p:sp>
        <p:nvSpPr>
          <p:cNvPr id="3" name="Text Placeholder 2">
            <a:extLst>
              <a:ext uri="{FF2B5EF4-FFF2-40B4-BE49-F238E27FC236}">
                <a16:creationId xmlns:a16="http://schemas.microsoft.com/office/drawing/2014/main" id="{9B9EBC1A-2406-42CF-8553-2DC4A30DDBC3}"/>
              </a:ext>
            </a:extLst>
          </p:cNvPr>
          <p:cNvSpPr>
            <a:spLocks noGrp="1"/>
          </p:cNvSpPr>
          <p:nvPr>
            <p:ph type="body" sz="quarter" idx="11"/>
          </p:nvPr>
        </p:nvSpPr>
        <p:spPr/>
        <p:txBody>
          <a:bodyPr/>
          <a:lstStyle/>
          <a:p>
            <a:r>
              <a:rPr lang="en-US" sz="3200" dirty="0"/>
              <a:t>Interaction bias</a:t>
            </a:r>
          </a:p>
          <a:p>
            <a:pPr lvl="1"/>
            <a:r>
              <a:rPr lang="en-US" sz="2800" dirty="0"/>
              <a:t>We may focus on keywords that users apply incorrectly</a:t>
            </a:r>
          </a:p>
          <a:p>
            <a:pPr lvl="1"/>
            <a:r>
              <a:rPr lang="en-US" sz="2800" dirty="0"/>
              <a:t>User incorporates slang or unusual words</a:t>
            </a:r>
          </a:p>
          <a:p>
            <a:pPr lvl="1"/>
            <a:r>
              <a:rPr lang="en-US" sz="2800" dirty="0"/>
              <a:t>“That’s bad, man”</a:t>
            </a:r>
          </a:p>
          <a:p>
            <a:r>
              <a:rPr lang="en-US" sz="3200" dirty="0"/>
              <a:t>The story of Microsoft Tay</a:t>
            </a:r>
          </a:p>
          <a:p>
            <a:pPr lvl="1"/>
            <a:r>
              <a:rPr lang="en-US" dirty="0"/>
              <a:t>It wasn’t bad, it was trained that way</a:t>
            </a:r>
          </a:p>
        </p:txBody>
      </p:sp>
      <p:pic>
        <p:nvPicPr>
          <p:cNvPr id="4" name="Picture 2" descr="Image result for person shouting">
            <a:extLst>
              <a:ext uri="{FF2B5EF4-FFF2-40B4-BE49-F238E27FC236}">
                <a16:creationId xmlns:a16="http://schemas.microsoft.com/office/drawing/2014/main" id="{34D2F8B4-89AE-4C9F-9797-B793BF901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380" y="3429000"/>
            <a:ext cx="3914031" cy="232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77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8868C-F5C4-452C-AD63-5C26A6224308}"/>
              </a:ext>
            </a:extLst>
          </p:cNvPr>
          <p:cNvSpPr>
            <a:spLocks noGrp="1"/>
          </p:cNvSpPr>
          <p:nvPr>
            <p:ph type="body" sz="quarter" idx="10"/>
          </p:nvPr>
        </p:nvSpPr>
        <p:spPr/>
        <p:txBody>
          <a:bodyPr/>
          <a:lstStyle/>
          <a:p>
            <a:r>
              <a:rPr lang="en-US" dirty="0"/>
              <a:t>Why Does Bias Matter?</a:t>
            </a:r>
          </a:p>
        </p:txBody>
      </p:sp>
      <p:sp>
        <p:nvSpPr>
          <p:cNvPr id="3" name="Text Placeholder 2">
            <a:extLst>
              <a:ext uri="{FF2B5EF4-FFF2-40B4-BE49-F238E27FC236}">
                <a16:creationId xmlns:a16="http://schemas.microsoft.com/office/drawing/2014/main" id="{E46C881B-0A62-43B8-9E7F-3B09BADA8F49}"/>
              </a:ext>
            </a:extLst>
          </p:cNvPr>
          <p:cNvSpPr>
            <a:spLocks noGrp="1"/>
          </p:cNvSpPr>
          <p:nvPr>
            <p:ph type="body" sz="quarter" idx="11"/>
          </p:nvPr>
        </p:nvSpPr>
        <p:spPr/>
        <p:txBody>
          <a:bodyPr/>
          <a:lstStyle/>
          <a:p>
            <a:r>
              <a:rPr lang="en-US" dirty="0"/>
              <a:t>Wrong answers</a:t>
            </a:r>
          </a:p>
          <a:p>
            <a:pPr lvl="1"/>
            <a:r>
              <a:rPr lang="en-US" dirty="0"/>
              <a:t>Often with no recourse</a:t>
            </a:r>
          </a:p>
          <a:p>
            <a:r>
              <a:rPr lang="en-US" dirty="0"/>
              <a:t>Subtle discrimination (legal or illegal)</a:t>
            </a:r>
          </a:p>
          <a:p>
            <a:pPr lvl="1"/>
            <a:r>
              <a:rPr lang="en-US" dirty="0"/>
              <a:t>And no one knows it</a:t>
            </a:r>
          </a:p>
          <a:p>
            <a:r>
              <a:rPr lang="en-US" dirty="0"/>
              <a:t>Suboptimal results</a:t>
            </a:r>
          </a:p>
          <a:p>
            <a:pPr lvl="1"/>
            <a:r>
              <a:rPr lang="en-US" dirty="0"/>
              <a:t>We’re not getting it right often enough</a:t>
            </a:r>
          </a:p>
          <a:p>
            <a:pPr marL="0" indent="0">
              <a:buNone/>
            </a:pPr>
            <a:endParaRPr lang="en-US" dirty="0"/>
          </a:p>
        </p:txBody>
      </p:sp>
      <p:pic>
        <p:nvPicPr>
          <p:cNvPr id="4" name="Picture 2" descr="Image result for wrong answer">
            <a:extLst>
              <a:ext uri="{FF2B5EF4-FFF2-40B4-BE49-F238E27FC236}">
                <a16:creationId xmlns:a16="http://schemas.microsoft.com/office/drawing/2014/main" id="{CFDC4ECE-B9F9-4826-BE20-CA14FE4AE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119" y="2264899"/>
            <a:ext cx="3052506" cy="269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8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B4D4E-C0AE-4557-9313-A8E7CC6709AF}"/>
              </a:ext>
            </a:extLst>
          </p:cNvPr>
          <p:cNvSpPr>
            <a:spLocks noGrp="1"/>
          </p:cNvSpPr>
          <p:nvPr>
            <p:ph type="body" sz="quarter" idx="10"/>
          </p:nvPr>
        </p:nvSpPr>
        <p:spPr/>
        <p:txBody>
          <a:bodyPr/>
          <a:lstStyle/>
          <a:p>
            <a:r>
              <a:rPr lang="en-US" dirty="0"/>
              <a:t>How Are These Systems Used?</a:t>
            </a:r>
          </a:p>
        </p:txBody>
      </p:sp>
      <p:sp>
        <p:nvSpPr>
          <p:cNvPr id="3" name="Text Placeholder 2">
            <a:extLst>
              <a:ext uri="{FF2B5EF4-FFF2-40B4-BE49-F238E27FC236}">
                <a16:creationId xmlns:a16="http://schemas.microsoft.com/office/drawing/2014/main" id="{14EC18AA-B29D-4F0C-9C67-19D18D3492B0}"/>
              </a:ext>
            </a:extLst>
          </p:cNvPr>
          <p:cNvSpPr>
            <a:spLocks noGrp="1"/>
          </p:cNvSpPr>
          <p:nvPr>
            <p:ph type="body" sz="quarter" idx="11"/>
          </p:nvPr>
        </p:nvSpPr>
        <p:spPr/>
        <p:txBody>
          <a:bodyPr>
            <a:normAutofit lnSpcReduction="10000"/>
          </a:bodyPr>
          <a:lstStyle/>
          <a:p>
            <a:r>
              <a:rPr lang="en-US" dirty="0"/>
              <a:t>Transportation</a:t>
            </a:r>
          </a:p>
          <a:p>
            <a:pPr lvl="1"/>
            <a:r>
              <a:rPr lang="en-US" dirty="0"/>
              <a:t>Self-driving cars</a:t>
            </a:r>
          </a:p>
          <a:p>
            <a:r>
              <a:rPr lang="en-US" dirty="0"/>
              <a:t>Ecommerce</a:t>
            </a:r>
          </a:p>
          <a:p>
            <a:pPr lvl="1"/>
            <a:r>
              <a:rPr lang="en-US" dirty="0"/>
              <a:t>Recommendation engines</a:t>
            </a:r>
          </a:p>
          <a:p>
            <a:r>
              <a:rPr lang="en-US" dirty="0"/>
              <a:t>Finance</a:t>
            </a:r>
          </a:p>
          <a:p>
            <a:pPr lvl="1"/>
            <a:r>
              <a:rPr lang="en-US" dirty="0"/>
              <a:t>Stock trading systems</a:t>
            </a:r>
          </a:p>
          <a:p>
            <a:r>
              <a:rPr lang="en-US" dirty="0"/>
              <a:t>HR</a:t>
            </a:r>
          </a:p>
          <a:p>
            <a:pPr lvl="1"/>
            <a:r>
              <a:rPr lang="en-US" dirty="0"/>
              <a:t>This is a scary one</a:t>
            </a:r>
          </a:p>
          <a:p>
            <a:r>
              <a:rPr lang="en-US" dirty="0"/>
              <a:t>Medicine</a:t>
            </a:r>
          </a:p>
          <a:p>
            <a:pPr lvl="1"/>
            <a:r>
              <a:rPr lang="en-US" dirty="0"/>
              <a:t>This is scarier</a:t>
            </a:r>
          </a:p>
          <a:p>
            <a:pPr marL="0" indent="0">
              <a:buNone/>
            </a:pPr>
            <a:endParaRPr lang="en-US" dirty="0"/>
          </a:p>
        </p:txBody>
      </p:sp>
      <p:pic>
        <p:nvPicPr>
          <p:cNvPr id="4" name="Picture 2" descr="Image result for google self driving car">
            <a:extLst>
              <a:ext uri="{FF2B5EF4-FFF2-40B4-BE49-F238E27FC236}">
                <a16:creationId xmlns:a16="http://schemas.microsoft.com/office/drawing/2014/main" id="{A3C02D8B-E3AD-4F6C-AA01-42858E583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841" y="2062077"/>
            <a:ext cx="5334333" cy="273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78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8E541-018D-42DA-8F63-6D34613BD1F0}"/>
              </a:ext>
            </a:extLst>
          </p:cNvPr>
          <p:cNvSpPr>
            <a:spLocks noGrp="1"/>
          </p:cNvSpPr>
          <p:nvPr>
            <p:ph type="body" sz="quarter" idx="10"/>
          </p:nvPr>
        </p:nvSpPr>
        <p:spPr/>
        <p:txBody>
          <a:bodyPr/>
          <a:lstStyle/>
          <a:p>
            <a:r>
              <a:rPr lang="en-US" dirty="0"/>
              <a:t>It’s Not Just AI</a:t>
            </a:r>
          </a:p>
        </p:txBody>
      </p:sp>
      <p:sp>
        <p:nvSpPr>
          <p:cNvPr id="3" name="Text Placeholder 2">
            <a:extLst>
              <a:ext uri="{FF2B5EF4-FFF2-40B4-BE49-F238E27FC236}">
                <a16:creationId xmlns:a16="http://schemas.microsoft.com/office/drawing/2014/main" id="{7181A55A-B948-4343-9833-BD4CD58FE9E0}"/>
              </a:ext>
            </a:extLst>
          </p:cNvPr>
          <p:cNvSpPr>
            <a:spLocks noGrp="1"/>
          </p:cNvSpPr>
          <p:nvPr>
            <p:ph type="body" sz="quarter" idx="11"/>
          </p:nvPr>
        </p:nvSpPr>
        <p:spPr/>
        <p:txBody>
          <a:bodyPr/>
          <a:lstStyle/>
          <a:p>
            <a:r>
              <a:rPr lang="en-US" dirty="0"/>
              <a:t>All software has biases</a:t>
            </a:r>
          </a:p>
          <a:p>
            <a:r>
              <a:rPr lang="en-US" dirty="0"/>
              <a:t>It’s written by people</a:t>
            </a:r>
          </a:p>
          <a:p>
            <a:r>
              <a:rPr lang="en-US" dirty="0"/>
              <a:t>People make decisions on how to design and implement</a:t>
            </a:r>
          </a:p>
          <a:p>
            <a:r>
              <a:rPr lang="en-US" dirty="0"/>
              <a:t>Bias is inevitable</a:t>
            </a:r>
          </a:p>
          <a:p>
            <a:pPr lvl="1"/>
            <a:r>
              <a:rPr lang="en-US" dirty="0"/>
              <a:t>But can we find it and correct it?</a:t>
            </a:r>
          </a:p>
          <a:p>
            <a:pPr lvl="1"/>
            <a:r>
              <a:rPr lang="en-US" dirty="0"/>
              <a:t>Do we have to?</a:t>
            </a:r>
          </a:p>
          <a:p>
            <a:pPr marL="0" indent="0">
              <a:buNone/>
            </a:pPr>
            <a:endParaRPr lang="en-US" dirty="0"/>
          </a:p>
        </p:txBody>
      </p:sp>
      <p:pic>
        <p:nvPicPr>
          <p:cNvPr id="4" name="Picture 2" descr="Image result for bent metal rod">
            <a:extLst>
              <a:ext uri="{FF2B5EF4-FFF2-40B4-BE49-F238E27FC236}">
                <a16:creationId xmlns:a16="http://schemas.microsoft.com/office/drawing/2014/main" id="{265E6406-8BC7-4E90-BB7D-61237481C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883" y="3767503"/>
            <a:ext cx="2437996" cy="202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7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44B78-7E3F-40F4-A4BE-8474A169C205}"/>
              </a:ext>
            </a:extLst>
          </p:cNvPr>
          <p:cNvSpPr>
            <a:spLocks noGrp="1"/>
          </p:cNvSpPr>
          <p:nvPr>
            <p:ph type="body" sz="quarter" idx="10"/>
          </p:nvPr>
        </p:nvSpPr>
        <p:spPr/>
        <p:txBody>
          <a:bodyPr/>
          <a:lstStyle/>
          <a:p>
            <a:r>
              <a:rPr lang="en-US" dirty="0"/>
              <a:t>Like This One</a:t>
            </a:r>
          </a:p>
        </p:txBody>
      </p:sp>
      <p:sp>
        <p:nvSpPr>
          <p:cNvPr id="3" name="Text Placeholder 2">
            <a:extLst>
              <a:ext uri="{FF2B5EF4-FFF2-40B4-BE49-F238E27FC236}">
                <a16:creationId xmlns:a16="http://schemas.microsoft.com/office/drawing/2014/main" id="{906AB7DA-43A1-40CB-8EF4-0AE6817990A5}"/>
              </a:ext>
            </a:extLst>
          </p:cNvPr>
          <p:cNvSpPr>
            <a:spLocks noGrp="1"/>
          </p:cNvSpPr>
          <p:nvPr>
            <p:ph type="body" sz="quarter" idx="11"/>
          </p:nvPr>
        </p:nvSpPr>
        <p:spPr/>
        <p:txBody>
          <a:bodyPr/>
          <a:lstStyle/>
          <a:p>
            <a:r>
              <a:rPr lang="en-US" dirty="0"/>
              <a:t>A London doctor can’t get into her fitness center locker room</a:t>
            </a:r>
          </a:p>
          <a:p>
            <a:pPr lvl="1"/>
            <a:r>
              <a:rPr lang="en-US" dirty="0"/>
              <a:t>The fitness center uses a “smart card” to access and record services</a:t>
            </a:r>
          </a:p>
          <a:p>
            <a:r>
              <a:rPr lang="en-US" dirty="0"/>
              <a:t>While acknowledging the problem</a:t>
            </a:r>
          </a:p>
          <a:p>
            <a:pPr lvl="1"/>
            <a:r>
              <a:rPr lang="en-US" dirty="0"/>
              <a:t>The fitness center couldn’t fix it</a:t>
            </a:r>
          </a:p>
          <a:p>
            <a:r>
              <a:rPr lang="en-US" dirty="0"/>
              <a:t>But the software development team could</a:t>
            </a:r>
          </a:p>
          <a:p>
            <a:pPr lvl="1"/>
            <a:r>
              <a:rPr lang="en-US" dirty="0"/>
              <a:t>They had hard-coded “doctor” to be synonymous with “male”</a:t>
            </a:r>
          </a:p>
          <a:p>
            <a:pPr lvl="1"/>
            <a:r>
              <a:rPr lang="en-US" dirty="0"/>
              <a:t>It was meant as a convenient shortcut</a:t>
            </a:r>
          </a:p>
        </p:txBody>
      </p:sp>
    </p:spTree>
    <p:extLst>
      <p:ext uri="{BB962C8B-B14F-4D97-AF65-F5344CB8AC3E}">
        <p14:creationId xmlns:p14="http://schemas.microsoft.com/office/powerpoint/2010/main" val="126880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9118FC-6188-084E-A49B-4AE5AB56BA3E}"/>
              </a:ext>
            </a:extLst>
          </p:cNvPr>
          <p:cNvSpPr>
            <a:spLocks noGrp="1"/>
          </p:cNvSpPr>
          <p:nvPr>
            <p:ph type="body" sz="quarter" idx="10"/>
          </p:nvPr>
        </p:nvSpPr>
        <p:spPr/>
        <p:txBody>
          <a:bodyPr/>
          <a:lstStyle/>
          <a:p>
            <a:r>
              <a:rPr lang="en-US" dirty="0"/>
              <a:t>About Me</a:t>
            </a:r>
          </a:p>
        </p:txBody>
      </p:sp>
      <p:sp>
        <p:nvSpPr>
          <p:cNvPr id="9" name="Text Placeholder 8">
            <a:extLst>
              <a:ext uri="{FF2B5EF4-FFF2-40B4-BE49-F238E27FC236}">
                <a16:creationId xmlns:a16="http://schemas.microsoft.com/office/drawing/2014/main" id="{1EFF18D9-8861-5B45-A468-1C2D7D365FE8}"/>
              </a:ext>
            </a:extLst>
          </p:cNvPr>
          <p:cNvSpPr>
            <a:spLocks noGrp="1"/>
          </p:cNvSpPr>
          <p:nvPr>
            <p:ph type="body" sz="quarter" idx="11"/>
          </p:nvPr>
        </p:nvSpPr>
        <p:spPr>
          <a:xfrm>
            <a:off x="719021" y="1578230"/>
            <a:ext cx="10892702" cy="4374878"/>
          </a:xfrm>
        </p:spPr>
        <p:txBody>
          <a:bodyPr/>
          <a:lstStyle/>
          <a:p>
            <a:pPr marL="342892" indent="-342892"/>
            <a:r>
              <a:rPr lang="en-US" dirty="0"/>
              <a:t>International speaker and writer</a:t>
            </a:r>
          </a:p>
          <a:p>
            <a:pPr marL="342892" indent="-342892"/>
            <a:r>
              <a:rPr lang="en-US" dirty="0"/>
              <a:t>Degrees in Math, CS, Psychology</a:t>
            </a:r>
          </a:p>
          <a:p>
            <a:pPr marL="342892" indent="-342892"/>
            <a:r>
              <a:rPr lang="en-US" dirty="0"/>
              <a:t>Technology communicator</a:t>
            </a:r>
          </a:p>
          <a:p>
            <a:pPr marL="342892" indent="-342892"/>
            <a:r>
              <a:rPr lang="en-US" dirty="0"/>
              <a:t>Former university professor, tech journalist</a:t>
            </a:r>
          </a:p>
          <a:p>
            <a:pPr marL="342892" indent="-342892"/>
            <a:r>
              <a:rPr lang="en-US" dirty="0"/>
              <a:t>Cat owner and distance runner</a:t>
            </a:r>
          </a:p>
          <a:p>
            <a:pPr marL="342892" indent="-342892"/>
            <a:r>
              <a:rPr lang="en-US" dirty="0"/>
              <a:t>peter@petervarhol.com</a:t>
            </a:r>
          </a:p>
        </p:txBody>
      </p:sp>
      <p:pic>
        <p:nvPicPr>
          <p:cNvPr id="4" name="Picture 3">
            <a:extLst>
              <a:ext uri="{FF2B5EF4-FFF2-40B4-BE49-F238E27FC236}">
                <a16:creationId xmlns:a16="http://schemas.microsoft.com/office/drawing/2014/main" id="{D3274D04-0F40-4BF8-9E7B-33C5CE39D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425" y="4707401"/>
            <a:ext cx="3551068" cy="1997476"/>
          </a:xfrm>
          <a:prstGeom prst="rect">
            <a:avLst/>
          </a:prstGeom>
        </p:spPr>
      </p:pic>
      <p:pic>
        <p:nvPicPr>
          <p:cNvPr id="5" name="Picture 4">
            <a:extLst>
              <a:ext uri="{FF2B5EF4-FFF2-40B4-BE49-F238E27FC236}">
                <a16:creationId xmlns:a16="http://schemas.microsoft.com/office/drawing/2014/main" id="{402B063D-5C5E-43E9-9617-F2BCA018A3C6}"/>
              </a:ext>
            </a:extLst>
          </p:cNvPr>
          <p:cNvPicPr>
            <a:picLocks noChangeAspect="1"/>
          </p:cNvPicPr>
          <p:nvPr/>
        </p:nvPicPr>
        <p:blipFill>
          <a:blip r:embed="rId3"/>
          <a:stretch>
            <a:fillRect/>
          </a:stretch>
        </p:blipFill>
        <p:spPr>
          <a:xfrm>
            <a:off x="8046896" y="1825200"/>
            <a:ext cx="3182695" cy="3880939"/>
          </a:xfrm>
          <a:prstGeom prst="rect">
            <a:avLst/>
          </a:prstGeom>
        </p:spPr>
      </p:pic>
    </p:spTree>
    <p:extLst>
      <p:ext uri="{BB962C8B-B14F-4D97-AF65-F5344CB8AC3E}">
        <p14:creationId xmlns:p14="http://schemas.microsoft.com/office/powerpoint/2010/main" val="242532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8BFBB-FA19-40C6-91E6-63BF6E7F1483}"/>
              </a:ext>
            </a:extLst>
          </p:cNvPr>
          <p:cNvSpPr>
            <a:spLocks noGrp="1"/>
          </p:cNvSpPr>
          <p:nvPr>
            <p:ph type="body" sz="quarter" idx="10"/>
          </p:nvPr>
        </p:nvSpPr>
        <p:spPr/>
        <p:txBody>
          <a:bodyPr/>
          <a:lstStyle/>
          <a:p>
            <a:r>
              <a:rPr lang="en-US" dirty="0"/>
              <a:t>About That Data</a:t>
            </a:r>
          </a:p>
        </p:txBody>
      </p:sp>
      <p:sp>
        <p:nvSpPr>
          <p:cNvPr id="3" name="Text Placeholder 2">
            <a:extLst>
              <a:ext uri="{FF2B5EF4-FFF2-40B4-BE49-F238E27FC236}">
                <a16:creationId xmlns:a16="http://schemas.microsoft.com/office/drawing/2014/main" id="{7B4B7D66-EAD7-4A2D-9A95-713962FEEAE0}"/>
              </a:ext>
            </a:extLst>
          </p:cNvPr>
          <p:cNvSpPr>
            <a:spLocks noGrp="1"/>
          </p:cNvSpPr>
          <p:nvPr>
            <p:ph type="body" sz="quarter" idx="11"/>
          </p:nvPr>
        </p:nvSpPr>
        <p:spPr/>
        <p:txBody>
          <a:bodyPr/>
          <a:lstStyle/>
          <a:p>
            <a:r>
              <a:rPr lang="en-US" dirty="0"/>
              <a:t>We use data from the problem domain</a:t>
            </a:r>
          </a:p>
          <a:p>
            <a:r>
              <a:rPr lang="en-US" dirty="0"/>
              <a:t>What’s that?</a:t>
            </a:r>
          </a:p>
          <a:p>
            <a:pPr lvl="1"/>
            <a:r>
              <a:rPr lang="en-US" dirty="0"/>
              <a:t>In some cases, scientific measurements are accurate</a:t>
            </a:r>
          </a:p>
          <a:p>
            <a:pPr lvl="1"/>
            <a:r>
              <a:rPr lang="en-US" dirty="0"/>
              <a:t>But we can choose the wrong measures</a:t>
            </a:r>
          </a:p>
          <a:p>
            <a:pPr lvl="1"/>
            <a:r>
              <a:rPr lang="en-US" dirty="0"/>
              <a:t>Or not fully represent the problem domain</a:t>
            </a:r>
          </a:p>
          <a:p>
            <a:r>
              <a:rPr lang="en-US" dirty="0"/>
              <a:t>But data can also be subjective</a:t>
            </a:r>
          </a:p>
          <a:p>
            <a:pPr lvl="1"/>
            <a:r>
              <a:rPr lang="en-US" dirty="0"/>
              <a:t>We train with photos of one race over another</a:t>
            </a:r>
          </a:p>
          <a:p>
            <a:pPr lvl="1"/>
            <a:r>
              <a:rPr lang="en-US" dirty="0"/>
              <a:t>We train with our own values of beauty</a:t>
            </a:r>
          </a:p>
          <a:p>
            <a:pPr marL="0" indent="0">
              <a:buNone/>
            </a:pPr>
            <a:endParaRPr lang="en-US" dirty="0"/>
          </a:p>
        </p:txBody>
      </p:sp>
      <p:pic>
        <p:nvPicPr>
          <p:cNvPr id="4" name="Picture 2" descr="Image result for caliper">
            <a:extLst>
              <a:ext uri="{FF2B5EF4-FFF2-40B4-BE49-F238E27FC236}">
                <a16:creationId xmlns:a16="http://schemas.microsoft.com/office/drawing/2014/main" id="{FA9FC681-6E07-466F-818D-D6CD92F5A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427" y="1927165"/>
            <a:ext cx="2563238" cy="347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6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CDBDB-7D39-468F-9046-5EE5B0DCF112}"/>
              </a:ext>
            </a:extLst>
          </p:cNvPr>
          <p:cNvSpPr>
            <a:spLocks noGrp="1"/>
          </p:cNvSpPr>
          <p:nvPr>
            <p:ph type="body" sz="quarter" idx="10"/>
          </p:nvPr>
        </p:nvSpPr>
        <p:spPr/>
        <p:txBody>
          <a:bodyPr/>
          <a:lstStyle/>
          <a:p>
            <a:r>
              <a:rPr lang="en-US" dirty="0"/>
              <a:t>Another Example</a:t>
            </a:r>
          </a:p>
        </p:txBody>
      </p:sp>
      <p:sp>
        <p:nvSpPr>
          <p:cNvPr id="3" name="Text Placeholder 2">
            <a:extLst>
              <a:ext uri="{FF2B5EF4-FFF2-40B4-BE49-F238E27FC236}">
                <a16:creationId xmlns:a16="http://schemas.microsoft.com/office/drawing/2014/main" id="{E096BAAB-0562-4569-BF9B-B247AC2F88C3}"/>
              </a:ext>
            </a:extLst>
          </p:cNvPr>
          <p:cNvSpPr>
            <a:spLocks noGrp="1"/>
          </p:cNvSpPr>
          <p:nvPr>
            <p:ph type="body" sz="quarter" idx="11"/>
          </p:nvPr>
        </p:nvSpPr>
        <p:spPr/>
        <p:txBody>
          <a:bodyPr/>
          <a:lstStyle/>
          <a:p>
            <a:r>
              <a:rPr lang="en-US" dirty="0"/>
              <a:t>Retail recommendation engines</a:t>
            </a:r>
          </a:p>
          <a:p>
            <a:pPr lvl="1"/>
            <a:r>
              <a:rPr lang="en-US" dirty="0"/>
              <a:t>Other people bought this</a:t>
            </a:r>
          </a:p>
          <a:p>
            <a:pPr lvl="1"/>
            <a:r>
              <a:rPr lang="en-US" dirty="0"/>
              <a:t>You may also be interested in that</a:t>
            </a:r>
          </a:p>
          <a:p>
            <a:r>
              <a:rPr lang="en-US" dirty="0"/>
              <a:t>They can bring in additional revenue</a:t>
            </a:r>
          </a:p>
          <a:p>
            <a:r>
              <a:rPr lang="en-US" dirty="0"/>
              <a:t>But they can be very wrong sometimes</a:t>
            </a:r>
          </a:p>
          <a:p>
            <a:r>
              <a:rPr lang="en-US" dirty="0"/>
              <a:t>The algorithms think we want to see</a:t>
            </a:r>
            <a:br>
              <a:rPr lang="en-US" dirty="0"/>
            </a:br>
            <a:r>
              <a:rPr lang="en-US" dirty="0"/>
              <a:t>what they show us</a:t>
            </a:r>
          </a:p>
          <a:p>
            <a:endParaRPr lang="en-US" dirty="0"/>
          </a:p>
        </p:txBody>
      </p:sp>
      <p:pic>
        <p:nvPicPr>
          <p:cNvPr id="4" name="Picture 2" descr="Image result for cash register">
            <a:extLst>
              <a:ext uri="{FF2B5EF4-FFF2-40B4-BE49-F238E27FC236}">
                <a16:creationId xmlns:a16="http://schemas.microsoft.com/office/drawing/2014/main" id="{F47E04D0-9CD3-408A-9FBA-2361B9EA2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614" y="1825201"/>
            <a:ext cx="3758807" cy="340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2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DDB189-7FEF-42AD-AF14-F598E4210138}"/>
              </a:ext>
            </a:extLst>
          </p:cNvPr>
          <p:cNvSpPr>
            <a:spLocks noGrp="1"/>
          </p:cNvSpPr>
          <p:nvPr>
            <p:ph type="body" sz="quarter" idx="10"/>
          </p:nvPr>
        </p:nvSpPr>
        <p:spPr/>
        <p:txBody>
          <a:bodyPr/>
          <a:lstStyle/>
          <a:p>
            <a:r>
              <a:rPr lang="en-US" dirty="0"/>
              <a:t>Where Bias Can Be Very Wrong</a:t>
            </a:r>
          </a:p>
        </p:txBody>
      </p:sp>
      <p:sp>
        <p:nvSpPr>
          <p:cNvPr id="3" name="Text Placeholder 2">
            <a:extLst>
              <a:ext uri="{FF2B5EF4-FFF2-40B4-BE49-F238E27FC236}">
                <a16:creationId xmlns:a16="http://schemas.microsoft.com/office/drawing/2014/main" id="{18DC19C9-2C4C-469B-97E1-912F7A9F0787}"/>
              </a:ext>
            </a:extLst>
          </p:cNvPr>
          <p:cNvSpPr>
            <a:spLocks noGrp="1"/>
          </p:cNvSpPr>
          <p:nvPr>
            <p:ph type="body" sz="quarter" idx="11"/>
          </p:nvPr>
        </p:nvSpPr>
        <p:spPr/>
        <p:txBody>
          <a:bodyPr/>
          <a:lstStyle/>
          <a:p>
            <a:r>
              <a:rPr lang="en-US" dirty="0"/>
              <a:t>Brooks Ghost running shoes</a:t>
            </a:r>
          </a:p>
          <a:p>
            <a:pPr lvl="1"/>
            <a:r>
              <a:rPr lang="en-US" sz="2800" dirty="0"/>
              <a:t>Versus ghost costumes</a:t>
            </a:r>
          </a:p>
          <a:p>
            <a:pPr lvl="1"/>
            <a:r>
              <a:rPr lang="en-US" sz="2800" dirty="0"/>
              <a:t>Our data doesn’t take context into account</a:t>
            </a:r>
          </a:p>
          <a:p>
            <a:pPr marL="0" indent="0">
              <a:buNone/>
            </a:pPr>
            <a:endParaRPr lang="en-US" dirty="0"/>
          </a:p>
        </p:txBody>
      </p:sp>
      <p:pic>
        <p:nvPicPr>
          <p:cNvPr id="4" name="Picture 2" descr="Image result for casper the friendly ghost">
            <a:extLst>
              <a:ext uri="{FF2B5EF4-FFF2-40B4-BE49-F238E27FC236}">
                <a16:creationId xmlns:a16="http://schemas.microsoft.com/office/drawing/2014/main" id="{23BB7BDD-2D0D-411E-B5D4-598E23521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979" y="3127680"/>
            <a:ext cx="3353640" cy="276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9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C5527A-D43F-4845-A49C-00D86F1C3B4D}"/>
              </a:ext>
            </a:extLst>
          </p:cNvPr>
          <p:cNvSpPr>
            <a:spLocks noGrp="1"/>
          </p:cNvSpPr>
          <p:nvPr>
            <p:ph type="body" sz="quarter" idx="10"/>
          </p:nvPr>
        </p:nvSpPr>
        <p:spPr/>
        <p:txBody>
          <a:bodyPr/>
          <a:lstStyle/>
          <a:p>
            <a:r>
              <a:rPr lang="en-US" sz="3600" dirty="0"/>
              <a:t>Challenges to Validating Requirements</a:t>
            </a:r>
          </a:p>
        </p:txBody>
      </p:sp>
      <p:sp>
        <p:nvSpPr>
          <p:cNvPr id="3" name="Text Placeholder 2">
            <a:extLst>
              <a:ext uri="{FF2B5EF4-FFF2-40B4-BE49-F238E27FC236}">
                <a16:creationId xmlns:a16="http://schemas.microsoft.com/office/drawing/2014/main" id="{130F3D81-58AD-48DF-B9B8-5A2554134E11}"/>
              </a:ext>
            </a:extLst>
          </p:cNvPr>
          <p:cNvSpPr>
            <a:spLocks noGrp="1"/>
          </p:cNvSpPr>
          <p:nvPr>
            <p:ph type="body" sz="quarter" idx="11"/>
          </p:nvPr>
        </p:nvSpPr>
        <p:spPr/>
        <p:txBody>
          <a:bodyPr/>
          <a:lstStyle/>
          <a:p>
            <a:r>
              <a:rPr lang="en-US" dirty="0"/>
              <a:t>What does it mean to be correct?</a:t>
            </a:r>
          </a:p>
          <a:p>
            <a:pPr lvl="1"/>
            <a:r>
              <a:rPr lang="en-US" sz="2800" dirty="0"/>
              <a:t>The result may be different every time</a:t>
            </a:r>
          </a:p>
          <a:p>
            <a:pPr lvl="1"/>
            <a:r>
              <a:rPr lang="en-US" sz="2800" dirty="0"/>
              <a:t>There is no one single right answer</a:t>
            </a:r>
          </a:p>
          <a:p>
            <a:r>
              <a:rPr lang="en-US" dirty="0"/>
              <a:t>How will this really work in production?</a:t>
            </a:r>
          </a:p>
          <a:p>
            <a:r>
              <a:rPr lang="en-US" dirty="0"/>
              <a:t>How do I test it for bias?</a:t>
            </a:r>
          </a:p>
          <a:p>
            <a:pPr marL="0" indent="0">
              <a:buNone/>
            </a:pPr>
            <a:endParaRPr lang="en-US" dirty="0"/>
          </a:p>
        </p:txBody>
      </p:sp>
      <p:pic>
        <p:nvPicPr>
          <p:cNvPr id="4" name="Picture 2" descr="Image result for microscope">
            <a:extLst>
              <a:ext uri="{FF2B5EF4-FFF2-40B4-BE49-F238E27FC236}">
                <a16:creationId xmlns:a16="http://schemas.microsoft.com/office/drawing/2014/main" id="{6BC8A13A-55B2-4033-84C2-C1FDCFB0F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163" y="1732454"/>
            <a:ext cx="3393092" cy="339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35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BB712-667D-47A2-9D8E-25E1A9F71C3F}"/>
              </a:ext>
            </a:extLst>
          </p:cNvPr>
          <p:cNvSpPr>
            <a:spLocks noGrp="1"/>
          </p:cNvSpPr>
          <p:nvPr>
            <p:ph type="body" sz="quarter" idx="10"/>
          </p:nvPr>
        </p:nvSpPr>
        <p:spPr/>
        <p:txBody>
          <a:bodyPr/>
          <a:lstStyle/>
          <a:p>
            <a:r>
              <a:rPr lang="en-US" dirty="0"/>
              <a:t>Possible Answers</a:t>
            </a:r>
          </a:p>
        </p:txBody>
      </p:sp>
      <p:sp>
        <p:nvSpPr>
          <p:cNvPr id="3" name="Text Placeholder 2">
            <a:extLst>
              <a:ext uri="{FF2B5EF4-FFF2-40B4-BE49-F238E27FC236}">
                <a16:creationId xmlns:a16="http://schemas.microsoft.com/office/drawing/2014/main" id="{4FB071D6-C1E3-46A4-B9CA-5D4DF8FFFDCE}"/>
              </a:ext>
            </a:extLst>
          </p:cNvPr>
          <p:cNvSpPr>
            <a:spLocks noGrp="1"/>
          </p:cNvSpPr>
          <p:nvPr>
            <p:ph type="body" sz="quarter" idx="11"/>
          </p:nvPr>
        </p:nvSpPr>
        <p:spPr/>
        <p:txBody>
          <a:bodyPr/>
          <a:lstStyle/>
          <a:p>
            <a:r>
              <a:rPr lang="en-US" dirty="0"/>
              <a:t>Only look at outputs for given inputs</a:t>
            </a:r>
          </a:p>
          <a:p>
            <a:pPr lvl="1"/>
            <a:r>
              <a:rPr lang="en-US" sz="2800" dirty="0"/>
              <a:t>And set accuracy parameters</a:t>
            </a:r>
          </a:p>
          <a:p>
            <a:r>
              <a:rPr lang="en-US" dirty="0"/>
              <a:t>Don’t look at the outputs at all</a:t>
            </a:r>
          </a:p>
          <a:p>
            <a:pPr lvl="1"/>
            <a:r>
              <a:rPr lang="en-US" sz="2800" dirty="0"/>
              <a:t>Focus on performance/usability/other features</a:t>
            </a:r>
          </a:p>
          <a:p>
            <a:pPr lvl="1"/>
            <a:r>
              <a:rPr lang="en-US" sz="2800" dirty="0"/>
              <a:t>We can’t test accuracy</a:t>
            </a:r>
          </a:p>
          <a:p>
            <a:r>
              <a:rPr lang="en-US" dirty="0"/>
              <a:t>Throw up our hands and go home</a:t>
            </a:r>
          </a:p>
          <a:p>
            <a:pPr lvl="1"/>
            <a:r>
              <a:rPr lang="en-US" dirty="0"/>
              <a:t>We can’t easily define bias, let alone test for it</a:t>
            </a:r>
          </a:p>
          <a:p>
            <a:pPr marL="0" indent="0">
              <a:buNone/>
            </a:pPr>
            <a:endParaRPr lang="en-US" dirty="0"/>
          </a:p>
        </p:txBody>
      </p:sp>
      <p:pic>
        <p:nvPicPr>
          <p:cNvPr id="4" name="Picture 2" descr="Image result for answer key">
            <a:extLst>
              <a:ext uri="{FF2B5EF4-FFF2-40B4-BE49-F238E27FC236}">
                <a16:creationId xmlns:a16="http://schemas.microsoft.com/office/drawing/2014/main" id="{E8496A02-1B24-40EA-92D9-ADB591AAA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201" y="1628252"/>
            <a:ext cx="2851661" cy="337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8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5A0BE-FFA8-4B56-B332-96F3D4C4E3D0}"/>
              </a:ext>
            </a:extLst>
          </p:cNvPr>
          <p:cNvSpPr>
            <a:spLocks noGrp="1"/>
          </p:cNvSpPr>
          <p:nvPr>
            <p:ph type="body" sz="quarter" idx="10"/>
          </p:nvPr>
        </p:nvSpPr>
        <p:spPr/>
        <p:txBody>
          <a:bodyPr/>
          <a:lstStyle/>
          <a:p>
            <a:r>
              <a:rPr lang="en-US" sz="3200" dirty="0"/>
              <a:t>Testing Machine Learning Systems For Bias</a:t>
            </a:r>
          </a:p>
        </p:txBody>
      </p:sp>
      <p:sp>
        <p:nvSpPr>
          <p:cNvPr id="3" name="Text Placeholder 2">
            <a:extLst>
              <a:ext uri="{FF2B5EF4-FFF2-40B4-BE49-F238E27FC236}">
                <a16:creationId xmlns:a16="http://schemas.microsoft.com/office/drawing/2014/main" id="{DF52BEE7-BA94-4FD6-AD74-B40D6A36FE37}"/>
              </a:ext>
            </a:extLst>
          </p:cNvPr>
          <p:cNvSpPr>
            <a:spLocks noGrp="1"/>
          </p:cNvSpPr>
          <p:nvPr>
            <p:ph type="body" sz="quarter" idx="11"/>
          </p:nvPr>
        </p:nvSpPr>
        <p:spPr/>
        <p:txBody>
          <a:bodyPr/>
          <a:lstStyle/>
          <a:p>
            <a:pPr lvl="0"/>
            <a:r>
              <a:rPr lang="en-US" dirty="0"/>
              <a:t>Have objective acceptance criteria</a:t>
            </a:r>
          </a:p>
          <a:p>
            <a:pPr lvl="0"/>
            <a:r>
              <a:rPr lang="en-US" dirty="0"/>
              <a:t>Test with new data</a:t>
            </a:r>
          </a:p>
          <a:p>
            <a:pPr lvl="0"/>
            <a:r>
              <a:rPr lang="en-US" dirty="0"/>
              <a:t>Don’t count on all results being accurate</a:t>
            </a:r>
          </a:p>
          <a:p>
            <a:pPr lvl="0"/>
            <a:r>
              <a:rPr lang="en-US" dirty="0"/>
              <a:t>Understand the architecture of the network as a part of the testing process</a:t>
            </a:r>
          </a:p>
          <a:p>
            <a:pPr lvl="0"/>
            <a:r>
              <a:rPr lang="en-US" dirty="0"/>
              <a:t>Communicate the level of confidence you have in the results</a:t>
            </a:r>
          </a:p>
          <a:p>
            <a:pPr marL="0" indent="0">
              <a:buNone/>
            </a:pPr>
            <a:endParaRPr lang="en-US" dirty="0"/>
          </a:p>
        </p:txBody>
      </p:sp>
      <p:pic>
        <p:nvPicPr>
          <p:cNvPr id="4" name="Picture 2" descr="https://sunserveyouth.files.wordpress.com/2013/04/stickmen.jpg">
            <a:extLst>
              <a:ext uri="{FF2B5EF4-FFF2-40B4-BE49-F238E27FC236}">
                <a16:creationId xmlns:a16="http://schemas.microsoft.com/office/drawing/2014/main" id="{632410C2-86C3-4EA5-9AB5-F6950497A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5371" y="4639051"/>
            <a:ext cx="2218949" cy="221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9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C778E-EB7F-4724-B507-37A007F27178}"/>
              </a:ext>
            </a:extLst>
          </p:cNvPr>
          <p:cNvSpPr>
            <a:spLocks noGrp="1"/>
          </p:cNvSpPr>
          <p:nvPr>
            <p:ph type="body" sz="quarter" idx="10"/>
          </p:nvPr>
        </p:nvSpPr>
        <p:spPr/>
        <p:txBody>
          <a:bodyPr/>
          <a:lstStyle/>
          <a:p>
            <a:r>
              <a:rPr lang="en-US" dirty="0"/>
              <a:t>Gearing Up to Test</a:t>
            </a:r>
          </a:p>
        </p:txBody>
      </p:sp>
      <p:sp>
        <p:nvSpPr>
          <p:cNvPr id="3" name="Text Placeholder 2">
            <a:extLst>
              <a:ext uri="{FF2B5EF4-FFF2-40B4-BE49-F238E27FC236}">
                <a16:creationId xmlns:a16="http://schemas.microsoft.com/office/drawing/2014/main" id="{F4D1A9E4-9EE1-421E-8793-A08C4E998586}"/>
              </a:ext>
            </a:extLst>
          </p:cNvPr>
          <p:cNvSpPr>
            <a:spLocks noGrp="1"/>
          </p:cNvSpPr>
          <p:nvPr>
            <p:ph type="body" sz="quarter" idx="11"/>
          </p:nvPr>
        </p:nvSpPr>
        <p:spPr/>
        <p:txBody>
          <a:bodyPr/>
          <a:lstStyle/>
          <a:p>
            <a:r>
              <a:rPr lang="en-US" dirty="0"/>
              <a:t>Think outside the box</a:t>
            </a:r>
          </a:p>
          <a:p>
            <a:r>
              <a:rPr lang="en-US" dirty="0"/>
              <a:t>Understand your users intimately</a:t>
            </a:r>
          </a:p>
          <a:p>
            <a:pPr lvl="1"/>
            <a:r>
              <a:rPr lang="en-US" dirty="0"/>
              <a:t>What will a user do?</a:t>
            </a:r>
          </a:p>
          <a:p>
            <a:r>
              <a:rPr lang="en-US" dirty="0"/>
              <a:t>Know the training data</a:t>
            </a:r>
          </a:p>
          <a:p>
            <a:pPr lvl="1"/>
            <a:r>
              <a:rPr lang="en-US" dirty="0"/>
              <a:t>Look for bias in the data</a:t>
            </a:r>
          </a:p>
          <a:p>
            <a:r>
              <a:rPr lang="en-US" dirty="0"/>
              <a:t>Write tests to exploit edge cases</a:t>
            </a:r>
          </a:p>
          <a:p>
            <a:r>
              <a:rPr lang="en-US" dirty="0"/>
              <a:t>Run many tests to look for trends</a:t>
            </a:r>
          </a:p>
        </p:txBody>
      </p:sp>
      <p:pic>
        <p:nvPicPr>
          <p:cNvPr id="1026" name="Picture 2" descr="Image result for think outside the box">
            <a:extLst>
              <a:ext uri="{FF2B5EF4-FFF2-40B4-BE49-F238E27FC236}">
                <a16:creationId xmlns:a16="http://schemas.microsoft.com/office/drawing/2014/main" id="{A6F860E9-F4F3-4B54-8A9A-99555C9C2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673" y="1825200"/>
            <a:ext cx="3825551" cy="382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8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86873-77D8-437D-886F-D8D8FB1C3188}"/>
              </a:ext>
            </a:extLst>
          </p:cNvPr>
          <p:cNvSpPr>
            <a:spLocks noGrp="1"/>
          </p:cNvSpPr>
          <p:nvPr>
            <p:ph type="body" sz="quarter" idx="10"/>
          </p:nvPr>
        </p:nvSpPr>
        <p:spPr/>
        <p:txBody>
          <a:bodyPr/>
          <a:lstStyle/>
          <a:p>
            <a:r>
              <a:rPr lang="en-US" dirty="0"/>
              <a:t>What is a Bug?</a:t>
            </a:r>
          </a:p>
        </p:txBody>
      </p:sp>
      <p:sp>
        <p:nvSpPr>
          <p:cNvPr id="3" name="Text Placeholder 2">
            <a:extLst>
              <a:ext uri="{FF2B5EF4-FFF2-40B4-BE49-F238E27FC236}">
                <a16:creationId xmlns:a16="http://schemas.microsoft.com/office/drawing/2014/main" id="{BD62D7DB-2F37-48DC-8F2E-A8F659FC48AA}"/>
              </a:ext>
            </a:extLst>
          </p:cNvPr>
          <p:cNvSpPr>
            <a:spLocks noGrp="1"/>
          </p:cNvSpPr>
          <p:nvPr>
            <p:ph type="body" sz="quarter" idx="11"/>
          </p:nvPr>
        </p:nvSpPr>
        <p:spPr/>
        <p:txBody>
          <a:bodyPr/>
          <a:lstStyle/>
          <a:p>
            <a:r>
              <a:rPr lang="en-US" dirty="0"/>
              <a:t>A mismatch between inputs and outputs?</a:t>
            </a:r>
          </a:p>
          <a:p>
            <a:pPr lvl="1"/>
            <a:r>
              <a:rPr lang="en-US" sz="2800" dirty="0"/>
              <a:t>It supposed to be that way!</a:t>
            </a:r>
          </a:p>
          <a:p>
            <a:pPr lvl="1"/>
            <a:r>
              <a:rPr lang="en-US" sz="2800" dirty="0"/>
              <a:t>Not every recommendation will be a good one</a:t>
            </a:r>
          </a:p>
          <a:p>
            <a:pPr lvl="1"/>
            <a:r>
              <a:rPr lang="en-US" sz="2800" dirty="0"/>
              <a:t>But that doesn’t mean it’s a bug</a:t>
            </a:r>
          </a:p>
          <a:p>
            <a:r>
              <a:rPr lang="en-US" dirty="0"/>
              <a:t>Too many wrong answers</a:t>
            </a:r>
          </a:p>
          <a:p>
            <a:pPr lvl="1"/>
            <a:r>
              <a:rPr lang="en-US" sz="2800" dirty="0"/>
              <a:t>Define too many</a:t>
            </a:r>
          </a:p>
          <a:p>
            <a:pPr lvl="1"/>
            <a:r>
              <a:rPr lang="en-US" sz="2800" dirty="0"/>
              <a:t>Define wrong</a:t>
            </a:r>
          </a:p>
        </p:txBody>
      </p:sp>
      <p:pic>
        <p:nvPicPr>
          <p:cNvPr id="4" name="Picture 2" descr="Image result for question mark">
            <a:extLst>
              <a:ext uri="{FF2B5EF4-FFF2-40B4-BE49-F238E27FC236}">
                <a16:creationId xmlns:a16="http://schemas.microsoft.com/office/drawing/2014/main" id="{31D65EDC-A36C-4CA6-87E3-0D20DD488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8656" y="1979169"/>
            <a:ext cx="3292950" cy="329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90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6E7EAC-A07C-49FB-87A8-88393C780CD3}"/>
              </a:ext>
            </a:extLst>
          </p:cNvPr>
          <p:cNvSpPr>
            <a:spLocks noGrp="1"/>
          </p:cNvSpPr>
          <p:nvPr>
            <p:ph type="body" sz="quarter" idx="10"/>
          </p:nvPr>
        </p:nvSpPr>
        <p:spPr/>
        <p:txBody>
          <a:bodyPr/>
          <a:lstStyle/>
          <a:p>
            <a:r>
              <a:rPr lang="en-US" dirty="0"/>
              <a:t>We Found a Bug, Now What?</a:t>
            </a:r>
          </a:p>
        </p:txBody>
      </p:sp>
      <p:sp>
        <p:nvSpPr>
          <p:cNvPr id="3" name="Text Placeholder 2">
            <a:extLst>
              <a:ext uri="{FF2B5EF4-FFF2-40B4-BE49-F238E27FC236}">
                <a16:creationId xmlns:a16="http://schemas.microsoft.com/office/drawing/2014/main" id="{A98A8BB5-416C-48D8-8E60-79B206E8E8E2}"/>
              </a:ext>
            </a:extLst>
          </p:cNvPr>
          <p:cNvSpPr>
            <a:spLocks noGrp="1"/>
          </p:cNvSpPr>
          <p:nvPr>
            <p:ph type="body" sz="quarter" idx="11"/>
          </p:nvPr>
        </p:nvSpPr>
        <p:spPr/>
        <p:txBody>
          <a:bodyPr/>
          <a:lstStyle/>
          <a:p>
            <a:r>
              <a:rPr lang="en-US" dirty="0"/>
              <a:t>The bug could be unrelated to the neural network</a:t>
            </a:r>
          </a:p>
          <a:p>
            <a:pPr lvl="1"/>
            <a:r>
              <a:rPr lang="en-US" sz="2800" dirty="0"/>
              <a:t>Treat it as a normal bug</a:t>
            </a:r>
          </a:p>
          <a:p>
            <a:r>
              <a:rPr lang="en-US" dirty="0"/>
              <a:t>If the neural network is involved</a:t>
            </a:r>
          </a:p>
          <a:p>
            <a:pPr lvl="1"/>
            <a:r>
              <a:rPr lang="en-US" sz="2800" dirty="0"/>
              <a:t>Determine a definition of inaccurate</a:t>
            </a:r>
          </a:p>
          <a:p>
            <a:pPr lvl="1"/>
            <a:r>
              <a:rPr lang="en-US" sz="2800" dirty="0"/>
              <a:t>Determine the likelihood of an inaccurate answer</a:t>
            </a:r>
          </a:p>
          <a:p>
            <a:pPr lvl="1"/>
            <a:r>
              <a:rPr lang="en-US" sz="2800" dirty="0"/>
              <a:t>This may involve serious redevelopment</a:t>
            </a:r>
          </a:p>
          <a:p>
            <a:pPr marL="0" indent="0">
              <a:buNone/>
            </a:pPr>
            <a:endParaRPr lang="en-US" dirty="0"/>
          </a:p>
        </p:txBody>
      </p:sp>
      <p:pic>
        <p:nvPicPr>
          <p:cNvPr id="4" name="Picture 2" descr="Image result for dictionary">
            <a:extLst>
              <a:ext uri="{FF2B5EF4-FFF2-40B4-BE49-F238E27FC236}">
                <a16:creationId xmlns:a16="http://schemas.microsoft.com/office/drawing/2014/main" id="{5B15437C-A863-4EB9-A43E-618403935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3412" y="3456310"/>
            <a:ext cx="2972414" cy="274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9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538A8-4C92-4A86-A07C-AA1B32384640}"/>
              </a:ext>
            </a:extLst>
          </p:cNvPr>
          <p:cNvSpPr>
            <a:spLocks noGrp="1"/>
          </p:cNvSpPr>
          <p:nvPr>
            <p:ph type="body" sz="quarter" idx="10"/>
          </p:nvPr>
        </p:nvSpPr>
        <p:spPr/>
        <p:txBody>
          <a:bodyPr/>
          <a:lstStyle/>
          <a:p>
            <a:r>
              <a:rPr lang="en-US" dirty="0"/>
              <a:t>Bias and Truth and AI, Oh My</a:t>
            </a:r>
          </a:p>
        </p:txBody>
      </p:sp>
      <p:sp>
        <p:nvSpPr>
          <p:cNvPr id="3" name="Text Placeholder 2">
            <a:extLst>
              <a:ext uri="{FF2B5EF4-FFF2-40B4-BE49-F238E27FC236}">
                <a16:creationId xmlns:a16="http://schemas.microsoft.com/office/drawing/2014/main" id="{E42996DD-222B-4D17-B75B-F69B254380B3}"/>
              </a:ext>
            </a:extLst>
          </p:cNvPr>
          <p:cNvSpPr>
            <a:spLocks noGrp="1"/>
          </p:cNvSpPr>
          <p:nvPr>
            <p:ph type="body" sz="quarter" idx="11"/>
          </p:nvPr>
        </p:nvSpPr>
        <p:spPr/>
        <p:txBody>
          <a:bodyPr/>
          <a:lstStyle/>
          <a:p>
            <a:r>
              <a:rPr lang="en-US" dirty="0"/>
              <a:t>All human decisions are biased in some way</a:t>
            </a:r>
          </a:p>
          <a:p>
            <a:r>
              <a:rPr lang="en-US" dirty="0"/>
              <a:t>Do we want human decisions, or do we want correct ones?</a:t>
            </a:r>
          </a:p>
          <a:p>
            <a:r>
              <a:rPr lang="en-US" dirty="0"/>
              <a:t>Human decisions come with human biases</a:t>
            </a:r>
          </a:p>
          <a:p>
            <a:r>
              <a:rPr lang="en-US" dirty="0"/>
              <a:t>Can we get those out of our software?</a:t>
            </a:r>
          </a:p>
          <a:p>
            <a:pPr lvl="1"/>
            <a:r>
              <a:rPr lang="en-US" dirty="0"/>
              <a:t>And will it be better if we do?</a:t>
            </a:r>
          </a:p>
          <a:p>
            <a:pPr lvl="1"/>
            <a:r>
              <a:rPr lang="en-US" dirty="0"/>
              <a:t>Even with bias, computer decisions may be better</a:t>
            </a:r>
          </a:p>
          <a:p>
            <a:pPr marL="0" indent="0">
              <a:buNone/>
            </a:pPr>
            <a:endParaRPr lang="en-US" dirty="0"/>
          </a:p>
        </p:txBody>
      </p:sp>
      <p:pic>
        <p:nvPicPr>
          <p:cNvPr id="4" name="Picture 2" descr="Image result for lions and tigers and bears">
            <a:extLst>
              <a:ext uri="{FF2B5EF4-FFF2-40B4-BE49-F238E27FC236}">
                <a16:creationId xmlns:a16="http://schemas.microsoft.com/office/drawing/2014/main" id="{4ABB07FB-6CE8-4E48-AD94-17063A879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587" y="2841674"/>
            <a:ext cx="2430804" cy="364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8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BCA71C-C1AD-4A80-A492-0C19F87F9F4E}"/>
              </a:ext>
            </a:extLst>
          </p:cNvPr>
          <p:cNvSpPr>
            <a:spLocks noGrp="1"/>
          </p:cNvSpPr>
          <p:nvPr>
            <p:ph type="body" sz="quarter" idx="10"/>
          </p:nvPr>
        </p:nvSpPr>
        <p:spPr/>
        <p:txBody>
          <a:bodyPr/>
          <a:lstStyle/>
          <a:p>
            <a:r>
              <a:rPr lang="en-US" dirty="0"/>
              <a:t>Agenda</a:t>
            </a:r>
          </a:p>
        </p:txBody>
      </p:sp>
      <p:sp>
        <p:nvSpPr>
          <p:cNvPr id="3" name="Text Placeholder 2">
            <a:extLst>
              <a:ext uri="{FF2B5EF4-FFF2-40B4-BE49-F238E27FC236}">
                <a16:creationId xmlns:a16="http://schemas.microsoft.com/office/drawing/2014/main" id="{DE2095A7-C744-41BB-9C16-4658654F0A78}"/>
              </a:ext>
            </a:extLst>
          </p:cNvPr>
          <p:cNvSpPr>
            <a:spLocks noGrp="1"/>
          </p:cNvSpPr>
          <p:nvPr>
            <p:ph type="body" sz="quarter" idx="11"/>
          </p:nvPr>
        </p:nvSpPr>
        <p:spPr/>
        <p:txBody>
          <a:bodyPr/>
          <a:lstStyle/>
          <a:p>
            <a:r>
              <a:rPr lang="en-US" dirty="0"/>
              <a:t>What are machine learning and adaptive systems?</a:t>
            </a:r>
          </a:p>
          <a:p>
            <a:r>
              <a:rPr lang="en-US" dirty="0"/>
              <a:t>How can software possibly be biased?</a:t>
            </a:r>
          </a:p>
          <a:p>
            <a:r>
              <a:rPr lang="en-US" dirty="0"/>
              <a:t>How can we tell if they are biased?</a:t>
            </a:r>
          </a:p>
          <a:p>
            <a:r>
              <a:rPr lang="en-US" dirty="0"/>
              <a:t>Can we do anything?</a:t>
            </a:r>
          </a:p>
          <a:p>
            <a:r>
              <a:rPr lang="en-US" dirty="0"/>
              <a:t>Summary and conclusions</a:t>
            </a:r>
          </a:p>
          <a:p>
            <a:endParaRPr lang="en-US" dirty="0"/>
          </a:p>
        </p:txBody>
      </p:sp>
      <p:pic>
        <p:nvPicPr>
          <p:cNvPr id="4" name="Picture 2" descr="Image result for agenda">
            <a:extLst>
              <a:ext uri="{FF2B5EF4-FFF2-40B4-BE49-F238E27FC236}">
                <a16:creationId xmlns:a16="http://schemas.microsoft.com/office/drawing/2014/main" id="{347A26FD-1545-4971-9083-4EC216824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655" y="4639090"/>
            <a:ext cx="4753466" cy="167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96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65091-0586-4F7E-9199-AE976C609668}"/>
              </a:ext>
            </a:extLst>
          </p:cNvPr>
          <p:cNvSpPr>
            <a:spLocks noGrp="1"/>
          </p:cNvSpPr>
          <p:nvPr>
            <p:ph type="body" sz="quarter" idx="10"/>
          </p:nvPr>
        </p:nvSpPr>
        <p:spPr/>
        <p:txBody>
          <a:bodyPr/>
          <a:lstStyle/>
          <a:p>
            <a:r>
              <a:rPr lang="en-US" dirty="0"/>
              <a:t>A Larger Problem</a:t>
            </a:r>
          </a:p>
        </p:txBody>
      </p:sp>
      <p:sp>
        <p:nvSpPr>
          <p:cNvPr id="3" name="Text Placeholder 2">
            <a:extLst>
              <a:ext uri="{FF2B5EF4-FFF2-40B4-BE49-F238E27FC236}">
                <a16:creationId xmlns:a16="http://schemas.microsoft.com/office/drawing/2014/main" id="{F2865B47-6339-4DE2-A685-D261A4A04451}"/>
              </a:ext>
            </a:extLst>
          </p:cNvPr>
          <p:cNvSpPr>
            <a:spLocks noGrp="1"/>
          </p:cNvSpPr>
          <p:nvPr>
            <p:ph type="body" sz="quarter" idx="11"/>
          </p:nvPr>
        </p:nvSpPr>
        <p:spPr/>
        <p:txBody>
          <a:bodyPr/>
          <a:lstStyle/>
          <a:p>
            <a:r>
              <a:rPr lang="en-US" dirty="0"/>
              <a:t>What if we want the system to replicate how we would decide?</a:t>
            </a:r>
          </a:p>
          <a:p>
            <a:pPr lvl="1"/>
            <a:r>
              <a:rPr lang="en-US" dirty="0"/>
              <a:t>Irrespective of bias</a:t>
            </a:r>
          </a:p>
          <a:p>
            <a:r>
              <a:rPr lang="en-US" dirty="0"/>
              <a:t>We may accept bias if it is consistent</a:t>
            </a:r>
          </a:p>
          <a:p>
            <a:pPr lvl="1"/>
            <a:r>
              <a:rPr lang="en-US" dirty="0"/>
              <a:t>After all, humans are biased</a:t>
            </a:r>
          </a:p>
          <a:p>
            <a:r>
              <a:rPr lang="en-US" dirty="0"/>
              <a:t>This is a question with no easy answer in practice</a:t>
            </a:r>
          </a:p>
        </p:txBody>
      </p:sp>
    </p:spTree>
    <p:extLst>
      <p:ext uri="{BB962C8B-B14F-4D97-AF65-F5344CB8AC3E}">
        <p14:creationId xmlns:p14="http://schemas.microsoft.com/office/powerpoint/2010/main" val="116103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EF3D0-8DFB-4D49-8048-9D46B930B63F}"/>
              </a:ext>
            </a:extLst>
          </p:cNvPr>
          <p:cNvSpPr>
            <a:spLocks noGrp="1"/>
          </p:cNvSpPr>
          <p:nvPr>
            <p:ph type="body" sz="quarter" idx="10"/>
          </p:nvPr>
        </p:nvSpPr>
        <p:spPr/>
        <p:txBody>
          <a:bodyPr/>
          <a:lstStyle/>
          <a:p>
            <a:r>
              <a:rPr lang="en-US" dirty="0"/>
              <a:t>Delivering in the Clutch</a:t>
            </a:r>
          </a:p>
        </p:txBody>
      </p:sp>
      <p:sp>
        <p:nvSpPr>
          <p:cNvPr id="3" name="Text Placeholder 2">
            <a:extLst>
              <a:ext uri="{FF2B5EF4-FFF2-40B4-BE49-F238E27FC236}">
                <a16:creationId xmlns:a16="http://schemas.microsoft.com/office/drawing/2014/main" id="{C98C175F-D49E-490F-9ED6-0AC3BE892EE4}"/>
              </a:ext>
            </a:extLst>
          </p:cNvPr>
          <p:cNvSpPr>
            <a:spLocks noGrp="1"/>
          </p:cNvSpPr>
          <p:nvPr>
            <p:ph type="body" sz="quarter" idx="11"/>
          </p:nvPr>
        </p:nvSpPr>
        <p:spPr/>
        <p:txBody>
          <a:bodyPr/>
          <a:lstStyle/>
          <a:p>
            <a:r>
              <a:rPr lang="en-US" dirty="0"/>
              <a:t>Machines treat all events as equal</a:t>
            </a:r>
          </a:p>
          <a:p>
            <a:r>
              <a:rPr lang="en-US" dirty="0"/>
              <a:t>Humans recognize the importance of some events</a:t>
            </a:r>
          </a:p>
          <a:p>
            <a:pPr lvl="1"/>
            <a:r>
              <a:rPr lang="en-US" dirty="0"/>
              <a:t>And sometimes can rise to the occasion</a:t>
            </a:r>
          </a:p>
          <a:p>
            <a:r>
              <a:rPr lang="en-US" dirty="0"/>
              <a:t>There is no mechanism for code to do this</a:t>
            </a:r>
          </a:p>
          <a:p>
            <a:pPr lvl="1"/>
            <a:r>
              <a:rPr lang="en-US" dirty="0"/>
              <a:t>We could have data and algorithms to recognize</a:t>
            </a:r>
            <a:br>
              <a:rPr lang="en-US" dirty="0"/>
            </a:br>
            <a:r>
              <a:rPr lang="en-US" dirty="0"/>
              <a:t>the importance of a specific event</a:t>
            </a:r>
          </a:p>
          <a:p>
            <a:pPr lvl="1"/>
            <a:r>
              <a:rPr lang="en-US" dirty="0"/>
              <a:t>But the software cannot “improve” its answer</a:t>
            </a:r>
          </a:p>
          <a:p>
            <a:r>
              <a:rPr lang="en-US" dirty="0"/>
              <a:t>This is less a bias than an inherent weakness</a:t>
            </a:r>
          </a:p>
          <a:p>
            <a:endParaRPr lang="en-US" dirty="0"/>
          </a:p>
        </p:txBody>
      </p:sp>
      <p:pic>
        <p:nvPicPr>
          <p:cNvPr id="4" name="Picture 2" descr="Image result for roberto clemente at bat">
            <a:extLst>
              <a:ext uri="{FF2B5EF4-FFF2-40B4-BE49-F238E27FC236}">
                <a16:creationId xmlns:a16="http://schemas.microsoft.com/office/drawing/2014/main" id="{089E246C-C9CE-4C91-85C8-C0D6A8AAB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310" y="2940148"/>
            <a:ext cx="2490647" cy="32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88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FAD74D-20D5-428A-9A72-33C2448EC00A}"/>
              </a:ext>
            </a:extLst>
          </p:cNvPr>
          <p:cNvSpPr>
            <a:spLocks noGrp="1"/>
          </p:cNvSpPr>
          <p:nvPr>
            <p:ph type="body" sz="quarter" idx="10"/>
          </p:nvPr>
        </p:nvSpPr>
        <p:spPr/>
        <p:txBody>
          <a:bodyPr/>
          <a:lstStyle/>
          <a:p>
            <a:r>
              <a:rPr lang="en-US" dirty="0"/>
              <a:t>The Human in the Loop</a:t>
            </a:r>
          </a:p>
        </p:txBody>
      </p:sp>
      <p:sp>
        <p:nvSpPr>
          <p:cNvPr id="3" name="Text Placeholder 2">
            <a:extLst>
              <a:ext uri="{FF2B5EF4-FFF2-40B4-BE49-F238E27FC236}">
                <a16:creationId xmlns:a16="http://schemas.microsoft.com/office/drawing/2014/main" id="{D4B59010-76AE-4116-B936-0986E4FB84A4}"/>
              </a:ext>
            </a:extLst>
          </p:cNvPr>
          <p:cNvSpPr>
            <a:spLocks noGrp="1"/>
          </p:cNvSpPr>
          <p:nvPr>
            <p:ph type="body" sz="quarter" idx="11"/>
          </p:nvPr>
        </p:nvSpPr>
        <p:spPr/>
        <p:txBody>
          <a:bodyPr/>
          <a:lstStyle/>
          <a:p>
            <a:r>
              <a:rPr lang="en-US" dirty="0"/>
              <a:t>We don’t understand complex software systems</a:t>
            </a:r>
          </a:p>
          <a:p>
            <a:r>
              <a:rPr lang="en-US" dirty="0"/>
              <a:t>Disasters often happen because software behaves in unexpected ways</a:t>
            </a:r>
          </a:p>
          <a:p>
            <a:r>
              <a:rPr lang="en-US" dirty="0"/>
              <a:t>Human oversight may prevent disasters, or wrong decisions</a:t>
            </a:r>
          </a:p>
          <a:p>
            <a:pPr lvl="1"/>
            <a:r>
              <a:rPr lang="en-US" dirty="0"/>
              <a:t>Can we overcome human bias?</a:t>
            </a:r>
          </a:p>
          <a:p>
            <a:r>
              <a:rPr lang="en-US" dirty="0"/>
              <a:t>The problem is that machines respond too quickly</a:t>
            </a:r>
          </a:p>
          <a:p>
            <a:pPr lvl="1"/>
            <a:r>
              <a:rPr lang="en-US" dirty="0"/>
              <a:t>In many cases, there is not enough time for human oversight</a:t>
            </a:r>
          </a:p>
          <a:p>
            <a:pPr marL="0" indent="0">
              <a:buNone/>
            </a:pPr>
            <a:endParaRPr lang="en-US" dirty="0"/>
          </a:p>
        </p:txBody>
      </p:sp>
    </p:spTree>
    <p:extLst>
      <p:ext uri="{BB962C8B-B14F-4D97-AF65-F5344CB8AC3E}">
        <p14:creationId xmlns:p14="http://schemas.microsoft.com/office/powerpoint/2010/main" val="366820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66AA7-22FE-4068-8022-7EBCE3B66BE7}"/>
              </a:ext>
            </a:extLst>
          </p:cNvPr>
          <p:cNvSpPr>
            <a:spLocks noGrp="1"/>
          </p:cNvSpPr>
          <p:nvPr>
            <p:ph type="body" sz="quarter" idx="10"/>
          </p:nvPr>
        </p:nvSpPr>
        <p:spPr/>
        <p:txBody>
          <a:bodyPr/>
          <a:lstStyle/>
          <a:p>
            <a:r>
              <a:rPr lang="en-US" dirty="0"/>
              <a:t>Objections</a:t>
            </a:r>
          </a:p>
        </p:txBody>
      </p:sp>
      <p:sp>
        <p:nvSpPr>
          <p:cNvPr id="3" name="Text Placeholder 2">
            <a:extLst>
              <a:ext uri="{FF2B5EF4-FFF2-40B4-BE49-F238E27FC236}">
                <a16:creationId xmlns:a16="http://schemas.microsoft.com/office/drawing/2014/main" id="{5CE854A9-692A-42DB-9697-CD93F330433B}"/>
              </a:ext>
            </a:extLst>
          </p:cNvPr>
          <p:cNvSpPr>
            <a:spLocks noGrp="1"/>
          </p:cNvSpPr>
          <p:nvPr>
            <p:ph type="body" sz="quarter" idx="11"/>
          </p:nvPr>
        </p:nvSpPr>
        <p:spPr/>
        <p:txBody>
          <a:bodyPr/>
          <a:lstStyle/>
          <a:p>
            <a:r>
              <a:rPr lang="en-US" dirty="0"/>
              <a:t>I will never encounter this type of application!</a:t>
            </a:r>
          </a:p>
          <a:p>
            <a:pPr lvl="1"/>
            <a:r>
              <a:rPr lang="en-US" dirty="0"/>
              <a:t>You might be surprised</a:t>
            </a:r>
          </a:p>
          <a:p>
            <a:r>
              <a:rPr lang="en-US" dirty="0"/>
              <a:t>I will do what I’ve always done</a:t>
            </a:r>
          </a:p>
          <a:p>
            <a:pPr lvl="1"/>
            <a:r>
              <a:rPr lang="en-US" dirty="0"/>
              <a:t>No, you won’t</a:t>
            </a:r>
          </a:p>
          <a:p>
            <a:r>
              <a:rPr lang="en-US" dirty="0"/>
              <a:t>My goals will be defined by others</a:t>
            </a:r>
          </a:p>
          <a:p>
            <a:pPr lvl="1"/>
            <a:r>
              <a:rPr lang="en-US" dirty="0"/>
              <a:t>Unless they’re not</a:t>
            </a:r>
          </a:p>
          <a:p>
            <a:r>
              <a:rPr lang="en-US" dirty="0"/>
              <a:t>You may be the one</a:t>
            </a:r>
          </a:p>
          <a:p>
            <a:endParaRPr lang="en-US" dirty="0"/>
          </a:p>
        </p:txBody>
      </p:sp>
      <p:pic>
        <p:nvPicPr>
          <p:cNvPr id="4" name="Picture 4" descr="Image result for who, me?">
            <a:extLst>
              <a:ext uri="{FF2B5EF4-FFF2-40B4-BE49-F238E27FC236}">
                <a16:creationId xmlns:a16="http://schemas.microsoft.com/office/drawing/2014/main" id="{479407E0-3B7A-4979-9437-E05BB01CE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601" y="2376000"/>
            <a:ext cx="3043990" cy="302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5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B2AFD-124A-4723-A3F0-47F0AFFB5547}"/>
              </a:ext>
            </a:extLst>
          </p:cNvPr>
          <p:cNvSpPr>
            <a:spLocks noGrp="1"/>
          </p:cNvSpPr>
          <p:nvPr>
            <p:ph type="body" sz="quarter" idx="10"/>
          </p:nvPr>
        </p:nvSpPr>
        <p:spPr/>
        <p:txBody>
          <a:bodyPr/>
          <a:lstStyle/>
          <a:p>
            <a:r>
              <a:rPr lang="en-US" dirty="0"/>
              <a:t>Conclusions</a:t>
            </a:r>
          </a:p>
        </p:txBody>
      </p:sp>
      <p:sp>
        <p:nvSpPr>
          <p:cNvPr id="3" name="Text Placeholder 2">
            <a:extLst>
              <a:ext uri="{FF2B5EF4-FFF2-40B4-BE49-F238E27FC236}">
                <a16:creationId xmlns:a16="http://schemas.microsoft.com/office/drawing/2014/main" id="{130FB057-1AFE-4BA0-9A37-E43F0A4DB94D}"/>
              </a:ext>
            </a:extLst>
          </p:cNvPr>
          <p:cNvSpPr>
            <a:spLocks noGrp="1"/>
          </p:cNvSpPr>
          <p:nvPr>
            <p:ph type="body" sz="quarter" idx="11"/>
          </p:nvPr>
        </p:nvSpPr>
        <p:spPr/>
        <p:txBody>
          <a:bodyPr/>
          <a:lstStyle/>
          <a:p>
            <a:r>
              <a:rPr lang="en-US" dirty="0"/>
              <a:t>You can’t make intelligence from code</a:t>
            </a:r>
          </a:p>
          <a:p>
            <a:r>
              <a:rPr lang="en-US" dirty="0"/>
              <a:t>Algorithms are thoughtless</a:t>
            </a:r>
          </a:p>
          <a:p>
            <a:r>
              <a:rPr lang="en-US" dirty="0"/>
              <a:t>“Learning” systems are what we program and train</a:t>
            </a:r>
          </a:p>
          <a:p>
            <a:r>
              <a:rPr lang="en-US" dirty="0"/>
              <a:t>No easy answer</a:t>
            </a:r>
          </a:p>
          <a:p>
            <a:r>
              <a:rPr lang="en-US" dirty="0"/>
              <a:t>If we choose the data, it will likely be biased</a:t>
            </a:r>
          </a:p>
          <a:p>
            <a:pPr lvl="1"/>
            <a:r>
              <a:rPr lang="en-US" sz="2800" dirty="0"/>
              <a:t>Recognize how your data fits into the problem domain</a:t>
            </a:r>
          </a:p>
        </p:txBody>
      </p:sp>
    </p:spTree>
    <p:extLst>
      <p:ext uri="{BB962C8B-B14F-4D97-AF65-F5344CB8AC3E}">
        <p14:creationId xmlns:p14="http://schemas.microsoft.com/office/powerpoint/2010/main" val="8439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F6EDC7-7B30-4D0E-AB19-1A25BF22BC31}"/>
              </a:ext>
            </a:extLst>
          </p:cNvPr>
          <p:cNvSpPr>
            <a:spLocks noGrp="1"/>
          </p:cNvSpPr>
          <p:nvPr>
            <p:ph type="body" sz="quarter" idx="11"/>
          </p:nvPr>
        </p:nvSpPr>
        <p:spPr/>
        <p:txBody>
          <a:bodyPr/>
          <a:lstStyle/>
          <a:p>
            <a:endParaRPr lang="en-US"/>
          </a:p>
        </p:txBody>
      </p:sp>
      <p:pic>
        <p:nvPicPr>
          <p:cNvPr id="5" name="Picture 2" descr="Image result for choose wisely">
            <a:extLst>
              <a:ext uri="{FF2B5EF4-FFF2-40B4-BE49-F238E27FC236}">
                <a16:creationId xmlns:a16="http://schemas.microsoft.com/office/drawing/2014/main" id="{6D74F43E-9692-4220-9AAD-CD8421E22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12155" cy="688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27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38A756-6EE7-40EC-B885-91A3D2C51B75}"/>
              </a:ext>
            </a:extLst>
          </p:cNvPr>
          <p:cNvSpPr>
            <a:spLocks noGrp="1"/>
          </p:cNvSpPr>
          <p:nvPr>
            <p:ph type="body" sz="quarter" idx="10"/>
          </p:nvPr>
        </p:nvSpPr>
        <p:spPr/>
        <p:txBody>
          <a:bodyPr/>
          <a:lstStyle/>
          <a:p>
            <a:r>
              <a:rPr lang="en-US" dirty="0"/>
              <a:t>References</a:t>
            </a:r>
          </a:p>
        </p:txBody>
      </p:sp>
      <p:sp>
        <p:nvSpPr>
          <p:cNvPr id="4" name="Text Placeholder 3">
            <a:extLst>
              <a:ext uri="{FF2B5EF4-FFF2-40B4-BE49-F238E27FC236}">
                <a16:creationId xmlns:a16="http://schemas.microsoft.com/office/drawing/2014/main" id="{00520AF0-A668-436E-AC29-F8C246BE6678}"/>
              </a:ext>
            </a:extLst>
          </p:cNvPr>
          <p:cNvSpPr>
            <a:spLocks noGrp="1"/>
          </p:cNvSpPr>
          <p:nvPr>
            <p:ph type="body" sz="quarter" idx="11"/>
          </p:nvPr>
        </p:nvSpPr>
        <p:spPr/>
        <p:txBody>
          <a:bodyPr/>
          <a:lstStyle/>
          <a:p>
            <a:r>
              <a:rPr lang="en-US" dirty="0">
                <a:hlinkClick r:id="rId2"/>
              </a:rPr>
              <a:t>https://qz.com/989137/when-a-robot-ai-doctor-misdiagnoses-you-whos-to-blame/</a:t>
            </a:r>
            <a:r>
              <a:rPr lang="en-US" dirty="0"/>
              <a:t> </a:t>
            </a:r>
          </a:p>
          <a:p>
            <a:r>
              <a:rPr lang="en-US" dirty="0">
                <a:hlinkClick r:id="rId3"/>
              </a:rPr>
              <a:t>https://qz.com/1089555/artificial-intelligence-programmers-are-trying-to-turn-code-into-intelligence-like-alchemists-tried-turning-lead-into-gold/</a:t>
            </a:r>
            <a:r>
              <a:rPr lang="en-US" dirty="0"/>
              <a:t> </a:t>
            </a:r>
          </a:p>
          <a:p>
            <a:r>
              <a:rPr lang="en-US" dirty="0">
                <a:hlinkClick r:id="rId4"/>
              </a:rPr>
              <a:t>https://www.theatlantic.com/technology/archive/2017/09/saving-the-world-from-code/540393/</a:t>
            </a:r>
            <a:r>
              <a:rPr lang="en-US" dirty="0"/>
              <a:t> </a:t>
            </a:r>
          </a:p>
          <a:p>
            <a:r>
              <a:rPr lang="en-US" dirty="0">
                <a:hlinkClick r:id="rId5"/>
              </a:rPr>
              <a:t>https://qz.com/work/1454396/amazons-sexist-hiring-algorithm-could-still-be-better-than-a-human/</a:t>
            </a:r>
            <a:r>
              <a:rPr lang="en-US" dirty="0"/>
              <a:t> </a:t>
            </a:r>
          </a:p>
        </p:txBody>
      </p:sp>
    </p:spTree>
    <p:extLst>
      <p:ext uri="{BB962C8B-B14F-4D97-AF65-F5344CB8AC3E}">
        <p14:creationId xmlns:p14="http://schemas.microsoft.com/office/powerpoint/2010/main" val="4050109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8C742-FBB0-48E3-BEFD-C02EF03A6634}"/>
              </a:ext>
            </a:extLst>
          </p:cNvPr>
          <p:cNvSpPr>
            <a:spLocks noGrp="1"/>
          </p:cNvSpPr>
          <p:nvPr>
            <p:ph type="body" sz="quarter" idx="10"/>
          </p:nvPr>
        </p:nvSpPr>
        <p:spPr/>
        <p:txBody>
          <a:bodyPr/>
          <a:lstStyle/>
          <a:p>
            <a:r>
              <a:rPr lang="en-US" dirty="0"/>
              <a:t>The End</a:t>
            </a:r>
          </a:p>
        </p:txBody>
      </p:sp>
      <p:sp>
        <p:nvSpPr>
          <p:cNvPr id="3" name="Text Placeholder 2">
            <a:extLst>
              <a:ext uri="{FF2B5EF4-FFF2-40B4-BE49-F238E27FC236}">
                <a16:creationId xmlns:a16="http://schemas.microsoft.com/office/drawing/2014/main" id="{61D36835-5955-446E-9D2E-A623BE761A48}"/>
              </a:ext>
            </a:extLst>
          </p:cNvPr>
          <p:cNvSpPr>
            <a:spLocks noGrp="1"/>
          </p:cNvSpPr>
          <p:nvPr>
            <p:ph type="body" sz="quarter" idx="11"/>
          </p:nvPr>
        </p:nvSpPr>
        <p:spPr/>
        <p:txBody>
          <a:bodyPr/>
          <a:lstStyle/>
          <a:p>
            <a:pPr marL="0" indent="0">
              <a:buNone/>
            </a:pPr>
            <a:r>
              <a:rPr lang="en-US" dirty="0"/>
              <a:t>Peter Varhol</a:t>
            </a:r>
          </a:p>
          <a:p>
            <a:pPr marL="0" indent="0">
              <a:buNone/>
            </a:pPr>
            <a:r>
              <a:rPr lang="en-US" dirty="0">
                <a:hlinkClick r:id="rId2"/>
              </a:rPr>
              <a:t>peter@petervarhol.com</a:t>
            </a:r>
            <a:endParaRPr lang="en-US" dirty="0"/>
          </a:p>
          <a:p>
            <a:pPr marL="0" indent="0">
              <a:buNone/>
            </a:pPr>
            <a:r>
              <a:rPr lang="en-US" dirty="0"/>
              <a:t>@pvarhol</a:t>
            </a:r>
            <a:br>
              <a:rPr lang="en-US" dirty="0"/>
            </a:br>
            <a:endParaRPr lang="en-US" dirty="0"/>
          </a:p>
        </p:txBody>
      </p:sp>
      <p:pic>
        <p:nvPicPr>
          <p:cNvPr id="4" name="Picture 2" descr="Image result for final credits">
            <a:extLst>
              <a:ext uri="{FF2B5EF4-FFF2-40B4-BE49-F238E27FC236}">
                <a16:creationId xmlns:a16="http://schemas.microsoft.com/office/drawing/2014/main" id="{2AA47A54-B844-4560-9902-8F6B79B6E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862" y="1825200"/>
            <a:ext cx="4260580" cy="316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1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E58FA-1B79-47AB-A44D-66B2AA5A1A02}"/>
              </a:ext>
            </a:extLst>
          </p:cNvPr>
          <p:cNvSpPr>
            <a:spLocks noGrp="1"/>
          </p:cNvSpPr>
          <p:nvPr>
            <p:ph type="body" sz="quarter" idx="10"/>
          </p:nvPr>
        </p:nvSpPr>
        <p:spPr/>
        <p:txBody>
          <a:bodyPr/>
          <a:lstStyle/>
          <a:p>
            <a:r>
              <a:rPr lang="en-US" sz="3200" dirty="0"/>
              <a:t>Machine Learning and Adaptive Systems</a:t>
            </a:r>
          </a:p>
        </p:txBody>
      </p:sp>
      <p:sp>
        <p:nvSpPr>
          <p:cNvPr id="3" name="Text Placeholder 2">
            <a:extLst>
              <a:ext uri="{FF2B5EF4-FFF2-40B4-BE49-F238E27FC236}">
                <a16:creationId xmlns:a16="http://schemas.microsoft.com/office/drawing/2014/main" id="{84857A7E-286F-4AE6-A4A6-44597B3EFBA4}"/>
              </a:ext>
            </a:extLst>
          </p:cNvPr>
          <p:cNvSpPr>
            <a:spLocks noGrp="1"/>
          </p:cNvSpPr>
          <p:nvPr>
            <p:ph type="body" sz="quarter" idx="11"/>
          </p:nvPr>
        </p:nvSpPr>
        <p:spPr/>
        <p:txBody>
          <a:bodyPr/>
          <a:lstStyle/>
          <a:p>
            <a:r>
              <a:rPr lang="en-US" dirty="0"/>
              <a:t>We are building a different kind of software</a:t>
            </a:r>
          </a:p>
          <a:p>
            <a:pPr lvl="1"/>
            <a:r>
              <a:rPr lang="en-US" sz="2800" dirty="0"/>
              <a:t>It never returns the same result</a:t>
            </a:r>
          </a:p>
          <a:p>
            <a:pPr lvl="1"/>
            <a:r>
              <a:rPr lang="en-US" sz="2800" dirty="0"/>
              <a:t>That doesn’t make it wrong</a:t>
            </a:r>
          </a:p>
          <a:p>
            <a:r>
              <a:rPr lang="en-US" dirty="0"/>
              <a:t>How can we assess if it’s correct?</a:t>
            </a:r>
          </a:p>
          <a:p>
            <a:pPr lvl="1"/>
            <a:r>
              <a:rPr lang="en-US" sz="2800" dirty="0"/>
              <a:t>How do we know if there is a bug?</a:t>
            </a:r>
          </a:p>
          <a:p>
            <a:r>
              <a:rPr lang="en-US" dirty="0"/>
              <a:t>How do we know if it’s biased?</a:t>
            </a:r>
          </a:p>
          <a:p>
            <a:pPr marL="0" indent="0">
              <a:buNone/>
            </a:pPr>
            <a:endParaRPr lang="en-US" dirty="0"/>
          </a:p>
        </p:txBody>
      </p:sp>
      <p:pic>
        <p:nvPicPr>
          <p:cNvPr id="4" name="Picture 2" descr="Image result for 1+1=3">
            <a:extLst>
              <a:ext uri="{FF2B5EF4-FFF2-40B4-BE49-F238E27FC236}">
                <a16:creationId xmlns:a16="http://schemas.microsoft.com/office/drawing/2014/main" id="{1C90B692-A348-4128-AB61-14A49C002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35" y="2330591"/>
            <a:ext cx="4610773" cy="348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9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284EA-29D1-4A97-8A3C-D9ABFC164743}"/>
              </a:ext>
            </a:extLst>
          </p:cNvPr>
          <p:cNvSpPr>
            <a:spLocks noGrp="1"/>
          </p:cNvSpPr>
          <p:nvPr>
            <p:ph type="body" sz="quarter" idx="10"/>
          </p:nvPr>
        </p:nvSpPr>
        <p:spPr/>
        <p:txBody>
          <a:bodyPr/>
          <a:lstStyle/>
          <a:p>
            <a:r>
              <a:rPr lang="en-US" dirty="0"/>
              <a:t>Bug vs. Bias</a:t>
            </a:r>
          </a:p>
        </p:txBody>
      </p:sp>
      <p:sp>
        <p:nvSpPr>
          <p:cNvPr id="3" name="Text Placeholder 2">
            <a:extLst>
              <a:ext uri="{FF2B5EF4-FFF2-40B4-BE49-F238E27FC236}">
                <a16:creationId xmlns:a16="http://schemas.microsoft.com/office/drawing/2014/main" id="{A115855C-A5FE-4B41-B336-A14DE047C717}"/>
              </a:ext>
            </a:extLst>
          </p:cNvPr>
          <p:cNvSpPr>
            <a:spLocks noGrp="1"/>
          </p:cNvSpPr>
          <p:nvPr>
            <p:ph type="body" sz="quarter" idx="11"/>
          </p:nvPr>
        </p:nvSpPr>
        <p:spPr/>
        <p:txBody>
          <a:bodyPr/>
          <a:lstStyle/>
          <a:p>
            <a:r>
              <a:rPr lang="en-US" dirty="0"/>
              <a:t>A bug is an identifiable and measurable error in process or result</a:t>
            </a:r>
          </a:p>
          <a:p>
            <a:pPr lvl="1"/>
            <a:r>
              <a:rPr lang="en-US" sz="2800" dirty="0"/>
              <a:t>Usually fixed with a code change</a:t>
            </a:r>
          </a:p>
          <a:p>
            <a:r>
              <a:rPr lang="en-US" dirty="0"/>
              <a:t>A bias is a systematic inflection in decisions that produces results inconsistent with reality</a:t>
            </a:r>
          </a:p>
          <a:p>
            <a:pPr lvl="1"/>
            <a:r>
              <a:rPr lang="en-US" sz="2800" dirty="0"/>
              <a:t>Bias can’t be fixed with a code change</a:t>
            </a:r>
          </a:p>
          <a:p>
            <a:endParaRPr lang="en-US" dirty="0"/>
          </a:p>
        </p:txBody>
      </p:sp>
      <p:pic>
        <p:nvPicPr>
          <p:cNvPr id="4" name="Picture 2" descr="Image result for arrows pointing both ways">
            <a:extLst>
              <a:ext uri="{FF2B5EF4-FFF2-40B4-BE49-F238E27FC236}">
                <a16:creationId xmlns:a16="http://schemas.microsoft.com/office/drawing/2014/main" id="{A266583D-8A63-468E-B411-1CE84504B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222" y="3371565"/>
            <a:ext cx="2363298" cy="282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0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4F797-4E48-4F11-A419-29F0EA120201}"/>
              </a:ext>
            </a:extLst>
          </p:cNvPr>
          <p:cNvSpPr>
            <a:spLocks noGrp="1"/>
          </p:cNvSpPr>
          <p:nvPr>
            <p:ph type="body" sz="quarter" idx="10"/>
          </p:nvPr>
        </p:nvSpPr>
        <p:spPr/>
        <p:txBody>
          <a:bodyPr/>
          <a:lstStyle/>
          <a:p>
            <a:r>
              <a:rPr lang="en-US" dirty="0"/>
              <a:t>How Does This Happen?</a:t>
            </a:r>
          </a:p>
        </p:txBody>
      </p:sp>
      <p:sp>
        <p:nvSpPr>
          <p:cNvPr id="3" name="Text Placeholder 2">
            <a:extLst>
              <a:ext uri="{FF2B5EF4-FFF2-40B4-BE49-F238E27FC236}">
                <a16:creationId xmlns:a16="http://schemas.microsoft.com/office/drawing/2014/main" id="{6A5DB74B-1753-4010-BC6F-8727F2736EE2}"/>
              </a:ext>
            </a:extLst>
          </p:cNvPr>
          <p:cNvSpPr>
            <a:spLocks noGrp="1"/>
          </p:cNvSpPr>
          <p:nvPr>
            <p:ph type="body" sz="quarter" idx="11"/>
          </p:nvPr>
        </p:nvSpPr>
        <p:spPr/>
        <p:txBody>
          <a:bodyPr/>
          <a:lstStyle/>
          <a:p>
            <a:r>
              <a:rPr lang="en-US" dirty="0"/>
              <a:t>The problem domain is ambiguous</a:t>
            </a:r>
          </a:p>
          <a:p>
            <a:r>
              <a:rPr lang="en-US" dirty="0"/>
              <a:t>There is no single “right” answer</a:t>
            </a:r>
          </a:p>
          <a:p>
            <a:pPr lvl="1"/>
            <a:r>
              <a:rPr lang="en-US" dirty="0"/>
              <a:t>“Close enough” can usually work</a:t>
            </a:r>
          </a:p>
          <a:p>
            <a:pPr lvl="1"/>
            <a:r>
              <a:rPr lang="en-US" dirty="0"/>
              <a:t>As long as we can quantify “close enough”</a:t>
            </a:r>
          </a:p>
          <a:p>
            <a:r>
              <a:rPr lang="en-US" dirty="0"/>
              <a:t>We don’t know quite why the software </a:t>
            </a:r>
            <a:br>
              <a:rPr lang="en-US" dirty="0"/>
            </a:br>
            <a:r>
              <a:rPr lang="en-US" dirty="0"/>
              <a:t>responds as it does</a:t>
            </a:r>
          </a:p>
          <a:p>
            <a:pPr lvl="1"/>
            <a:r>
              <a:rPr lang="en-US" dirty="0"/>
              <a:t>We can’t easily trace code paths</a:t>
            </a:r>
          </a:p>
          <a:p>
            <a:r>
              <a:rPr lang="en-US" dirty="0"/>
              <a:t>We choose the data</a:t>
            </a:r>
          </a:p>
          <a:p>
            <a:pPr lvl="1"/>
            <a:r>
              <a:rPr lang="en-US" dirty="0"/>
              <a:t>The software “learns” from past actions</a:t>
            </a:r>
          </a:p>
          <a:p>
            <a:endParaRPr lang="en-US" dirty="0"/>
          </a:p>
        </p:txBody>
      </p:sp>
      <p:pic>
        <p:nvPicPr>
          <p:cNvPr id="4" name="Picture 2" descr="Image result for ambiguity">
            <a:extLst>
              <a:ext uri="{FF2B5EF4-FFF2-40B4-BE49-F238E27FC236}">
                <a16:creationId xmlns:a16="http://schemas.microsoft.com/office/drawing/2014/main" id="{5BB3D28B-3E30-4AA6-A48A-D57F5661D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47" y="2194560"/>
            <a:ext cx="3009607" cy="317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8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948E0-2045-4C58-BB1A-533A5E10964B}"/>
              </a:ext>
            </a:extLst>
          </p:cNvPr>
          <p:cNvSpPr>
            <a:spLocks noGrp="1"/>
          </p:cNvSpPr>
          <p:nvPr>
            <p:ph type="body" sz="quarter" idx="10"/>
          </p:nvPr>
        </p:nvSpPr>
        <p:spPr/>
        <p:txBody>
          <a:bodyPr/>
          <a:lstStyle/>
          <a:p>
            <a:r>
              <a:rPr lang="en-US" dirty="0"/>
              <a:t>How Can We Tell If It’s Biased?</a:t>
            </a:r>
          </a:p>
        </p:txBody>
      </p:sp>
      <p:sp>
        <p:nvSpPr>
          <p:cNvPr id="3" name="Text Placeholder 2">
            <a:extLst>
              <a:ext uri="{FF2B5EF4-FFF2-40B4-BE49-F238E27FC236}">
                <a16:creationId xmlns:a16="http://schemas.microsoft.com/office/drawing/2014/main" id="{E4328C8E-FB93-412D-9ECF-9E837921A35A}"/>
              </a:ext>
            </a:extLst>
          </p:cNvPr>
          <p:cNvSpPr>
            <a:spLocks noGrp="1"/>
          </p:cNvSpPr>
          <p:nvPr>
            <p:ph type="body" sz="quarter" idx="11"/>
          </p:nvPr>
        </p:nvSpPr>
        <p:spPr/>
        <p:txBody>
          <a:bodyPr/>
          <a:lstStyle/>
          <a:p>
            <a:r>
              <a:rPr lang="en-US" dirty="0"/>
              <a:t>We look very carefully at the training data</a:t>
            </a:r>
          </a:p>
          <a:p>
            <a:r>
              <a:rPr lang="en-US" dirty="0"/>
              <a:t>We set strict success criteria based on the system requirements</a:t>
            </a:r>
          </a:p>
          <a:p>
            <a:r>
              <a:rPr lang="en-US" dirty="0"/>
              <a:t>We run many tests</a:t>
            </a:r>
          </a:p>
          <a:p>
            <a:pPr lvl="1"/>
            <a:r>
              <a:rPr lang="en-US" dirty="0"/>
              <a:t>Most change parameters only slightly</a:t>
            </a:r>
          </a:p>
          <a:p>
            <a:pPr lvl="1"/>
            <a:r>
              <a:rPr lang="en-US" dirty="0"/>
              <a:t>Some use radical inputs</a:t>
            </a:r>
          </a:p>
          <a:p>
            <a:r>
              <a:rPr lang="en-US" dirty="0"/>
              <a:t>Compare results to success criteria</a:t>
            </a:r>
          </a:p>
        </p:txBody>
      </p:sp>
    </p:spTree>
    <p:extLst>
      <p:ext uri="{BB962C8B-B14F-4D97-AF65-F5344CB8AC3E}">
        <p14:creationId xmlns:p14="http://schemas.microsoft.com/office/powerpoint/2010/main" val="17606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08B67F-2A39-41AE-8762-BE8388FEE73C}"/>
              </a:ext>
            </a:extLst>
          </p:cNvPr>
          <p:cNvSpPr>
            <a:spLocks noGrp="1"/>
          </p:cNvSpPr>
          <p:nvPr>
            <p:ph type="body" sz="quarter" idx="10"/>
          </p:nvPr>
        </p:nvSpPr>
        <p:spPr/>
        <p:txBody>
          <a:bodyPr/>
          <a:lstStyle/>
          <a:p>
            <a:r>
              <a:rPr lang="en-US" dirty="0"/>
              <a:t>We Train Systems With Data</a:t>
            </a:r>
          </a:p>
        </p:txBody>
      </p:sp>
      <p:sp>
        <p:nvSpPr>
          <p:cNvPr id="3" name="Text Placeholder 2">
            <a:extLst>
              <a:ext uri="{FF2B5EF4-FFF2-40B4-BE49-F238E27FC236}">
                <a16:creationId xmlns:a16="http://schemas.microsoft.com/office/drawing/2014/main" id="{DDD86893-E103-4316-8690-DB0702469FB5}"/>
              </a:ext>
            </a:extLst>
          </p:cNvPr>
          <p:cNvSpPr>
            <a:spLocks noGrp="1"/>
          </p:cNvSpPr>
          <p:nvPr>
            <p:ph type="body" sz="quarter" idx="11"/>
          </p:nvPr>
        </p:nvSpPr>
        <p:spPr/>
        <p:txBody>
          <a:bodyPr/>
          <a:lstStyle/>
          <a:p>
            <a:r>
              <a:rPr lang="en-US" dirty="0"/>
              <a:t>We know the input data and expected results</a:t>
            </a:r>
          </a:p>
          <a:p>
            <a:r>
              <a:rPr lang="en-US" dirty="0"/>
              <a:t>Input data is run through the algorithms and the results compared to actual results</a:t>
            </a:r>
          </a:p>
          <a:p>
            <a:r>
              <a:rPr lang="en-US" dirty="0"/>
              <a:t>The algorithms adjust parameters based on a comparison between algorithm and actual</a:t>
            </a:r>
          </a:p>
          <a:p>
            <a:r>
              <a:rPr lang="en-US" dirty="0"/>
              <a:t>What happens if the data systematically</a:t>
            </a:r>
            <a:br>
              <a:rPr lang="en-US" dirty="0"/>
            </a:br>
            <a:r>
              <a:rPr lang="en-US" dirty="0"/>
              <a:t>misrepresents the domain?</a:t>
            </a:r>
          </a:p>
          <a:p>
            <a:pPr marL="0" indent="0">
              <a:buNone/>
            </a:pPr>
            <a:endParaRPr lang="en-US" dirty="0"/>
          </a:p>
        </p:txBody>
      </p:sp>
      <p:pic>
        <p:nvPicPr>
          <p:cNvPr id="4" name="Picture 2" descr="Image result for scale">
            <a:extLst>
              <a:ext uri="{FF2B5EF4-FFF2-40B4-BE49-F238E27FC236}">
                <a16:creationId xmlns:a16="http://schemas.microsoft.com/office/drawing/2014/main" id="{23A80576-93B0-49FA-98AF-B2628EE91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9" y="3936401"/>
            <a:ext cx="3014582" cy="226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1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D100F2-0B22-48D5-8D4C-6E52CC994583}"/>
              </a:ext>
            </a:extLst>
          </p:cNvPr>
          <p:cNvSpPr>
            <a:spLocks noGrp="1"/>
          </p:cNvSpPr>
          <p:nvPr>
            <p:ph type="body" sz="quarter" idx="10"/>
          </p:nvPr>
        </p:nvSpPr>
        <p:spPr/>
        <p:txBody>
          <a:bodyPr/>
          <a:lstStyle/>
          <a:p>
            <a:r>
              <a:rPr lang="en-US" dirty="0"/>
              <a:t>Amazon Can’t Rid Its AI of Bias</a:t>
            </a:r>
          </a:p>
        </p:txBody>
      </p:sp>
      <p:sp>
        <p:nvSpPr>
          <p:cNvPr id="3" name="Text Placeholder 2">
            <a:extLst>
              <a:ext uri="{FF2B5EF4-FFF2-40B4-BE49-F238E27FC236}">
                <a16:creationId xmlns:a16="http://schemas.microsoft.com/office/drawing/2014/main" id="{61E16F27-D138-4B01-A207-50B8FDF0BC8E}"/>
              </a:ext>
            </a:extLst>
          </p:cNvPr>
          <p:cNvSpPr>
            <a:spLocks noGrp="1"/>
          </p:cNvSpPr>
          <p:nvPr>
            <p:ph type="body" sz="quarter" idx="11"/>
          </p:nvPr>
        </p:nvSpPr>
        <p:spPr/>
        <p:txBody>
          <a:bodyPr/>
          <a:lstStyle/>
          <a:p>
            <a:r>
              <a:rPr lang="en-US" dirty="0"/>
              <a:t>Amazon created an AI to crawl the web to find job candidates</a:t>
            </a:r>
          </a:p>
          <a:p>
            <a:r>
              <a:rPr lang="en-US" dirty="0"/>
              <a:t>Training data was all resumes submitted for the last ten years</a:t>
            </a:r>
          </a:p>
          <a:p>
            <a:r>
              <a:rPr lang="en-US" dirty="0"/>
              <a:t>In IT, the overwhelming majority were male</a:t>
            </a:r>
          </a:p>
          <a:p>
            <a:r>
              <a:rPr lang="en-US" dirty="0"/>
              <a:t>The AI “learned” that males were superior for IT jobs</a:t>
            </a:r>
          </a:p>
          <a:p>
            <a:r>
              <a:rPr lang="en-US" dirty="0"/>
              <a:t>Amazon couldn’t fix that training bias</a:t>
            </a:r>
          </a:p>
        </p:txBody>
      </p:sp>
    </p:spTree>
    <p:extLst>
      <p:ext uri="{BB962C8B-B14F-4D97-AF65-F5344CB8AC3E}">
        <p14:creationId xmlns:p14="http://schemas.microsoft.com/office/powerpoint/2010/main" val="223874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1926</Words>
  <Application>Microsoft Office PowerPoint</Application>
  <PresentationFormat>Widescreen</PresentationFormat>
  <Paragraphs>268</Paragraphs>
  <Slides>37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Testing for Cognitive Bias in AI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for Cognitive Bias in AI Systems</dc:title>
  <dc:creator>pvarhol</dc:creator>
  <cp:lastModifiedBy>pvarhol</cp:lastModifiedBy>
  <cp:revision>13</cp:revision>
  <dcterms:created xsi:type="dcterms:W3CDTF">2018-11-08T10:51:11Z</dcterms:created>
  <dcterms:modified xsi:type="dcterms:W3CDTF">2019-11-04T20:52:06Z</dcterms:modified>
</cp:coreProperties>
</file>